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673" r:id="rId6"/>
  </p:sldMasterIdLst>
  <p:notesMasterIdLst>
    <p:notesMasterId r:id="rId24"/>
  </p:notesMasterIdLst>
  <p:handoutMasterIdLst>
    <p:handoutMasterId r:id="rId25"/>
  </p:handoutMasterIdLst>
  <p:sldIdLst>
    <p:sldId id="256" r:id="rId7"/>
    <p:sldId id="298" r:id="rId8"/>
    <p:sldId id="294" r:id="rId9"/>
    <p:sldId id="300" r:id="rId10"/>
    <p:sldId id="299" r:id="rId11"/>
    <p:sldId id="295" r:id="rId12"/>
    <p:sldId id="305" r:id="rId13"/>
    <p:sldId id="258" r:id="rId14"/>
    <p:sldId id="259" r:id="rId15"/>
    <p:sldId id="307" r:id="rId16"/>
    <p:sldId id="274" r:id="rId17"/>
    <p:sldId id="264" r:id="rId18"/>
    <p:sldId id="302" r:id="rId19"/>
    <p:sldId id="272" r:id="rId20"/>
    <p:sldId id="304" r:id="rId21"/>
    <p:sldId id="278" r:id="rId22"/>
    <p:sldId id="296" r:id="rId23"/>
  </p:sldIdLst>
  <p:sldSz cx="9144000" cy="6858000" type="screen4x3"/>
  <p:notesSz cx="6742113" cy="9872663"/>
  <p:custDataLst>
    <p:tags r:id="rId26"/>
  </p:custDataLst>
  <p:defaultTextStyle>
    <a:defPPr>
      <a:defRPr lang="nl-NL"/>
    </a:defPPr>
    <a:lvl1pPr marL="0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9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99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98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97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97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97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95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95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3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orient="horz" pos="1107">
          <p15:clr>
            <a:srgbClr val="A4A3A4"/>
          </p15:clr>
        </p15:guide>
        <p15:guide id="4" pos="2872">
          <p15:clr>
            <a:srgbClr val="A4A3A4"/>
          </p15:clr>
        </p15:guide>
        <p15:guide id="5" pos="294">
          <p15:clr>
            <a:srgbClr val="A4A3A4"/>
          </p15:clr>
        </p15:guide>
        <p15:guide id="6" pos="53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E91"/>
    <a:srgbClr val="63C196"/>
    <a:srgbClr val="6FC784"/>
    <a:srgbClr val="5E2D61"/>
    <a:srgbClr val="FF3300"/>
    <a:srgbClr val="FF8000"/>
    <a:srgbClr val="EAEAEA"/>
    <a:srgbClr val="5E6A71"/>
    <a:srgbClr val="FFFFFF"/>
    <a:srgbClr val="4B9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0" autoAdjust="0"/>
    <p:restoredTop sz="83976" autoAdjust="0"/>
  </p:normalViewPr>
  <p:slideViewPr>
    <p:cSldViewPr snapToGrid="0" snapToObjects="1">
      <p:cViewPr varScale="1">
        <p:scale>
          <a:sx n="96" d="100"/>
          <a:sy n="96" d="100"/>
        </p:scale>
        <p:origin x="2280" y="84"/>
      </p:cViewPr>
      <p:guideLst>
        <p:guide orient="horz" pos="4003"/>
        <p:guide orient="horz" pos="777"/>
        <p:guide orient="horz" pos="1107"/>
        <p:guide pos="2872"/>
        <p:guide pos="294"/>
        <p:guide pos="538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-4344" y="-12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59D36-D4A3-434F-BE05-32C29DB046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F7F17EA-AD9B-410D-AA35-0ABE19AE4375}">
      <dgm:prSet phldrT="[Tekst]"/>
      <dgm:spPr/>
      <dgm:t>
        <a:bodyPr/>
        <a:lstStyle/>
        <a:p>
          <a:r>
            <a:rPr lang="nl-NL" dirty="0"/>
            <a:t>7,7 </a:t>
          </a:r>
          <a:r>
            <a:rPr lang="nl-NL" dirty="0" err="1"/>
            <a:t>milj</a:t>
          </a:r>
          <a:r>
            <a:rPr lang="nl-NL" dirty="0"/>
            <a:t>.</a:t>
          </a:r>
        </a:p>
      </dgm:t>
    </dgm:pt>
    <dgm:pt modelId="{3F08A9BA-8DE7-42AA-9324-772B9B87ABE1}" type="parTrans" cxnId="{B291157C-F6EF-4CCB-81AB-3C764FC407E8}">
      <dgm:prSet/>
      <dgm:spPr/>
      <dgm:t>
        <a:bodyPr/>
        <a:lstStyle/>
        <a:p>
          <a:endParaRPr lang="nl-NL"/>
        </a:p>
      </dgm:t>
    </dgm:pt>
    <dgm:pt modelId="{C9FCA96F-D14E-403B-BD22-303B7E614386}" type="sibTrans" cxnId="{B291157C-F6EF-4CCB-81AB-3C764FC407E8}">
      <dgm:prSet/>
      <dgm:spPr/>
      <dgm:t>
        <a:bodyPr/>
        <a:lstStyle/>
        <a:p>
          <a:endParaRPr lang="nl-NL"/>
        </a:p>
      </dgm:t>
    </dgm:pt>
    <dgm:pt modelId="{DE6E7CAF-632C-4076-BFCF-2871A4AAEB0D}">
      <dgm:prSet phldrT="[Tekst]"/>
      <dgm:spPr>
        <a:solidFill>
          <a:srgbClr val="FF0000"/>
        </a:solidFill>
      </dgm:spPr>
      <dgm:t>
        <a:bodyPr/>
        <a:lstStyle/>
        <a:p>
          <a:r>
            <a:rPr lang="nl-NL" dirty="0"/>
            <a:t>4,3 </a:t>
          </a:r>
          <a:r>
            <a:rPr lang="nl-NL" dirty="0" err="1"/>
            <a:t>milj</a:t>
          </a:r>
          <a:r>
            <a:rPr lang="nl-NL" dirty="0"/>
            <a:t>.</a:t>
          </a:r>
        </a:p>
      </dgm:t>
    </dgm:pt>
    <dgm:pt modelId="{5E697F45-B531-4D80-8090-B0C3A4D623DC}" type="parTrans" cxnId="{516132D0-AFC0-48D4-B0FD-5250CDC4B72B}">
      <dgm:prSet/>
      <dgm:spPr/>
      <dgm:t>
        <a:bodyPr/>
        <a:lstStyle/>
        <a:p>
          <a:endParaRPr lang="nl-NL"/>
        </a:p>
      </dgm:t>
    </dgm:pt>
    <dgm:pt modelId="{E66BC5C9-C05B-4F07-8623-6AC286451BA4}" type="sibTrans" cxnId="{516132D0-AFC0-48D4-B0FD-5250CDC4B72B}">
      <dgm:prSet/>
      <dgm:spPr/>
      <dgm:t>
        <a:bodyPr/>
        <a:lstStyle/>
        <a:p>
          <a:endParaRPr lang="nl-NL"/>
        </a:p>
      </dgm:t>
    </dgm:pt>
    <dgm:pt modelId="{BF5ADFAA-2EDB-4133-A27B-A332060D8B0F}">
      <dgm:prSet phldrT="[Tekst]"/>
      <dgm:spPr>
        <a:solidFill>
          <a:srgbClr val="FF0000"/>
        </a:solidFill>
      </dgm:spPr>
      <dgm:t>
        <a:bodyPr/>
        <a:lstStyle/>
        <a:p>
          <a:r>
            <a:rPr lang="nl-NL" dirty="0"/>
            <a:t>3,5 </a:t>
          </a:r>
          <a:r>
            <a:rPr lang="nl-NL" dirty="0" err="1"/>
            <a:t>milj</a:t>
          </a:r>
          <a:r>
            <a:rPr lang="nl-NL" dirty="0"/>
            <a:t>.</a:t>
          </a:r>
        </a:p>
      </dgm:t>
    </dgm:pt>
    <dgm:pt modelId="{0C953834-5C3A-41EC-8C97-E051FA910FBE}" type="parTrans" cxnId="{6F71FB06-8E47-47C8-8BD2-4F819FC5DB36}">
      <dgm:prSet/>
      <dgm:spPr/>
      <dgm:t>
        <a:bodyPr/>
        <a:lstStyle/>
        <a:p>
          <a:endParaRPr lang="nl-NL"/>
        </a:p>
      </dgm:t>
    </dgm:pt>
    <dgm:pt modelId="{BC705079-D498-46F1-A1F2-76AD5CBF6552}" type="sibTrans" cxnId="{6F71FB06-8E47-47C8-8BD2-4F819FC5DB36}">
      <dgm:prSet/>
      <dgm:spPr/>
      <dgm:t>
        <a:bodyPr/>
        <a:lstStyle/>
        <a:p>
          <a:endParaRPr lang="nl-NL"/>
        </a:p>
      </dgm:t>
    </dgm:pt>
    <dgm:pt modelId="{E6266EA2-D429-4521-832A-EC0AF2C2B261}" type="pres">
      <dgm:prSet presAssocID="{3A759D36-D4A3-434F-BE05-32C29DB04648}" presName="Name0" presStyleCnt="0">
        <dgm:presLayoutVars>
          <dgm:dir/>
          <dgm:animLvl val="lvl"/>
          <dgm:resizeHandles val="exact"/>
        </dgm:presLayoutVars>
      </dgm:prSet>
      <dgm:spPr/>
    </dgm:pt>
    <dgm:pt modelId="{903B460E-CB63-49E1-AC18-5E3268672A6D}" type="pres">
      <dgm:prSet presAssocID="{8F7F17EA-AD9B-410D-AA35-0ABE19AE437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E847B25-C127-4436-9C41-F3E06ECF1FDF}" type="pres">
      <dgm:prSet presAssocID="{C9FCA96F-D14E-403B-BD22-303B7E614386}" presName="parTxOnlySpace" presStyleCnt="0"/>
      <dgm:spPr/>
    </dgm:pt>
    <dgm:pt modelId="{F3BF6573-CD69-46AE-9219-91D2ECC0FD70}" type="pres">
      <dgm:prSet presAssocID="{DE6E7CAF-632C-4076-BFCF-2871A4AAEB0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DAA20AF-D5D2-4C7F-A39B-A56509A9FB02}" type="pres">
      <dgm:prSet presAssocID="{E66BC5C9-C05B-4F07-8623-6AC286451BA4}" presName="parTxOnlySpace" presStyleCnt="0"/>
      <dgm:spPr/>
    </dgm:pt>
    <dgm:pt modelId="{8070F189-3440-4D3B-9EE5-09BD132B0C97}" type="pres">
      <dgm:prSet presAssocID="{BF5ADFAA-2EDB-4133-A27B-A332060D8B0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F71FB06-8E47-47C8-8BD2-4F819FC5DB36}" srcId="{3A759D36-D4A3-434F-BE05-32C29DB04648}" destId="{BF5ADFAA-2EDB-4133-A27B-A332060D8B0F}" srcOrd="2" destOrd="0" parTransId="{0C953834-5C3A-41EC-8C97-E051FA910FBE}" sibTransId="{BC705079-D498-46F1-A1F2-76AD5CBF6552}"/>
    <dgm:cxn modelId="{C5D83645-478F-4225-950E-C1F35736FE12}" type="presOf" srcId="{BF5ADFAA-2EDB-4133-A27B-A332060D8B0F}" destId="{8070F189-3440-4D3B-9EE5-09BD132B0C97}" srcOrd="0" destOrd="0" presId="urn:microsoft.com/office/officeart/2005/8/layout/chevron1"/>
    <dgm:cxn modelId="{56734A46-7D49-4181-908E-76176E929BB7}" type="presOf" srcId="{3A759D36-D4A3-434F-BE05-32C29DB04648}" destId="{E6266EA2-D429-4521-832A-EC0AF2C2B261}" srcOrd="0" destOrd="0" presId="urn:microsoft.com/office/officeart/2005/8/layout/chevron1"/>
    <dgm:cxn modelId="{CA5A6668-CF06-49D4-B79F-FA52755D55D0}" type="presOf" srcId="{DE6E7CAF-632C-4076-BFCF-2871A4AAEB0D}" destId="{F3BF6573-CD69-46AE-9219-91D2ECC0FD70}" srcOrd="0" destOrd="0" presId="urn:microsoft.com/office/officeart/2005/8/layout/chevron1"/>
    <dgm:cxn modelId="{B291157C-F6EF-4CCB-81AB-3C764FC407E8}" srcId="{3A759D36-D4A3-434F-BE05-32C29DB04648}" destId="{8F7F17EA-AD9B-410D-AA35-0ABE19AE4375}" srcOrd="0" destOrd="0" parTransId="{3F08A9BA-8DE7-42AA-9324-772B9B87ABE1}" sibTransId="{C9FCA96F-D14E-403B-BD22-303B7E614386}"/>
    <dgm:cxn modelId="{4AFAF49F-8C4B-4DAA-9EF6-D0CA9198117C}" type="presOf" srcId="{8F7F17EA-AD9B-410D-AA35-0ABE19AE4375}" destId="{903B460E-CB63-49E1-AC18-5E3268672A6D}" srcOrd="0" destOrd="0" presId="urn:microsoft.com/office/officeart/2005/8/layout/chevron1"/>
    <dgm:cxn modelId="{516132D0-AFC0-48D4-B0FD-5250CDC4B72B}" srcId="{3A759D36-D4A3-434F-BE05-32C29DB04648}" destId="{DE6E7CAF-632C-4076-BFCF-2871A4AAEB0D}" srcOrd="1" destOrd="0" parTransId="{5E697F45-B531-4D80-8090-B0C3A4D623DC}" sibTransId="{E66BC5C9-C05B-4F07-8623-6AC286451BA4}"/>
    <dgm:cxn modelId="{6F0FB3E6-72FF-4EEA-8BAB-0C92E06EF535}" type="presParOf" srcId="{E6266EA2-D429-4521-832A-EC0AF2C2B261}" destId="{903B460E-CB63-49E1-AC18-5E3268672A6D}" srcOrd="0" destOrd="0" presId="urn:microsoft.com/office/officeart/2005/8/layout/chevron1"/>
    <dgm:cxn modelId="{CF29A457-73C4-4C0F-B9B4-EC478A02222F}" type="presParOf" srcId="{E6266EA2-D429-4521-832A-EC0AF2C2B261}" destId="{7E847B25-C127-4436-9C41-F3E06ECF1FDF}" srcOrd="1" destOrd="0" presId="urn:microsoft.com/office/officeart/2005/8/layout/chevron1"/>
    <dgm:cxn modelId="{AB23D03B-B651-41F7-A297-C99C87717E47}" type="presParOf" srcId="{E6266EA2-D429-4521-832A-EC0AF2C2B261}" destId="{F3BF6573-CD69-46AE-9219-91D2ECC0FD70}" srcOrd="2" destOrd="0" presId="urn:microsoft.com/office/officeart/2005/8/layout/chevron1"/>
    <dgm:cxn modelId="{BC98E626-7B40-461B-80EC-695D13F2EED3}" type="presParOf" srcId="{E6266EA2-D429-4521-832A-EC0AF2C2B261}" destId="{5DAA20AF-D5D2-4C7F-A39B-A56509A9FB02}" srcOrd="3" destOrd="0" presId="urn:microsoft.com/office/officeart/2005/8/layout/chevron1"/>
    <dgm:cxn modelId="{0A37DD5F-D9D8-470B-90AC-DD802463F7F5}" type="presParOf" srcId="{E6266EA2-D429-4521-832A-EC0AF2C2B261}" destId="{8070F189-3440-4D3B-9EE5-09BD132B0C9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759D36-D4A3-434F-BE05-32C29DB04648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8F7F17EA-AD9B-410D-AA35-0ABE19AE4375}">
      <dgm:prSet phldrT="[Tekst]"/>
      <dgm:spPr/>
      <dgm:t>
        <a:bodyPr/>
        <a:lstStyle/>
        <a:p>
          <a:r>
            <a:rPr lang="nl-NL" dirty="0"/>
            <a:t>2017 groei door nieuwbouw 0,8% p/jr.</a:t>
          </a:r>
        </a:p>
      </dgm:t>
    </dgm:pt>
    <dgm:pt modelId="{3F08A9BA-8DE7-42AA-9324-772B9B87ABE1}" type="parTrans" cxnId="{B291157C-F6EF-4CCB-81AB-3C764FC407E8}">
      <dgm:prSet/>
      <dgm:spPr/>
      <dgm:t>
        <a:bodyPr/>
        <a:lstStyle/>
        <a:p>
          <a:endParaRPr lang="nl-NL"/>
        </a:p>
      </dgm:t>
    </dgm:pt>
    <dgm:pt modelId="{C9FCA96F-D14E-403B-BD22-303B7E614386}" type="sibTrans" cxnId="{B291157C-F6EF-4CCB-81AB-3C764FC407E8}">
      <dgm:prSet/>
      <dgm:spPr/>
      <dgm:t>
        <a:bodyPr/>
        <a:lstStyle/>
        <a:p>
          <a:endParaRPr lang="nl-NL"/>
        </a:p>
      </dgm:t>
    </dgm:pt>
    <dgm:pt modelId="{DE6E7CAF-632C-4076-BFCF-2871A4AAEB0D}">
      <dgm:prSet phldrT="[Tekst]" custT="1"/>
      <dgm:spPr/>
      <dgm:t>
        <a:bodyPr/>
        <a:lstStyle/>
        <a:p>
          <a:r>
            <a:rPr lang="nl-NL" sz="1400" dirty="0"/>
            <a:t>2030: 90,4%</a:t>
          </a:r>
        </a:p>
      </dgm:t>
    </dgm:pt>
    <dgm:pt modelId="{5E697F45-B531-4D80-8090-B0C3A4D623DC}" type="parTrans" cxnId="{516132D0-AFC0-48D4-B0FD-5250CDC4B72B}">
      <dgm:prSet/>
      <dgm:spPr/>
      <dgm:t>
        <a:bodyPr/>
        <a:lstStyle/>
        <a:p>
          <a:endParaRPr lang="nl-NL"/>
        </a:p>
      </dgm:t>
    </dgm:pt>
    <dgm:pt modelId="{E66BC5C9-C05B-4F07-8623-6AC286451BA4}" type="sibTrans" cxnId="{516132D0-AFC0-48D4-B0FD-5250CDC4B72B}">
      <dgm:prSet/>
      <dgm:spPr/>
      <dgm:t>
        <a:bodyPr/>
        <a:lstStyle/>
        <a:p>
          <a:endParaRPr lang="nl-NL"/>
        </a:p>
      </dgm:t>
    </dgm:pt>
    <dgm:pt modelId="{BF5ADFAA-2EDB-4133-A27B-A332060D8B0F}">
      <dgm:prSet phldrT="[Tekst]" custT="1"/>
      <dgm:spPr/>
      <dgm:t>
        <a:bodyPr/>
        <a:lstStyle/>
        <a:p>
          <a:r>
            <a:rPr lang="nl-NL" sz="1400" dirty="0"/>
            <a:t>2050:</a:t>
          </a:r>
        </a:p>
        <a:p>
          <a:r>
            <a:rPr lang="nl-NL" sz="1400" dirty="0"/>
            <a:t>75%</a:t>
          </a:r>
        </a:p>
      </dgm:t>
    </dgm:pt>
    <dgm:pt modelId="{0C953834-5C3A-41EC-8C97-E051FA910FBE}" type="parTrans" cxnId="{6F71FB06-8E47-47C8-8BD2-4F819FC5DB36}">
      <dgm:prSet/>
      <dgm:spPr/>
      <dgm:t>
        <a:bodyPr/>
        <a:lstStyle/>
        <a:p>
          <a:endParaRPr lang="nl-NL"/>
        </a:p>
      </dgm:t>
    </dgm:pt>
    <dgm:pt modelId="{BC705079-D498-46F1-A1F2-76AD5CBF6552}" type="sibTrans" cxnId="{6F71FB06-8E47-47C8-8BD2-4F819FC5DB36}">
      <dgm:prSet/>
      <dgm:spPr/>
      <dgm:t>
        <a:bodyPr/>
        <a:lstStyle/>
        <a:p>
          <a:endParaRPr lang="nl-NL"/>
        </a:p>
      </dgm:t>
    </dgm:pt>
    <dgm:pt modelId="{E6266EA2-D429-4521-832A-EC0AF2C2B261}" type="pres">
      <dgm:prSet presAssocID="{3A759D36-D4A3-434F-BE05-32C29DB04648}" presName="Name0" presStyleCnt="0">
        <dgm:presLayoutVars>
          <dgm:dir/>
          <dgm:animLvl val="lvl"/>
          <dgm:resizeHandles val="exact"/>
        </dgm:presLayoutVars>
      </dgm:prSet>
      <dgm:spPr/>
    </dgm:pt>
    <dgm:pt modelId="{903B460E-CB63-49E1-AC18-5E3268672A6D}" type="pres">
      <dgm:prSet presAssocID="{8F7F17EA-AD9B-410D-AA35-0ABE19AE437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E847B25-C127-4436-9C41-F3E06ECF1FDF}" type="pres">
      <dgm:prSet presAssocID="{C9FCA96F-D14E-403B-BD22-303B7E614386}" presName="parTxOnlySpace" presStyleCnt="0"/>
      <dgm:spPr/>
    </dgm:pt>
    <dgm:pt modelId="{F3BF6573-CD69-46AE-9219-91D2ECC0FD70}" type="pres">
      <dgm:prSet presAssocID="{DE6E7CAF-632C-4076-BFCF-2871A4AAEB0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DAA20AF-D5D2-4C7F-A39B-A56509A9FB02}" type="pres">
      <dgm:prSet presAssocID="{E66BC5C9-C05B-4F07-8623-6AC286451BA4}" presName="parTxOnlySpace" presStyleCnt="0"/>
      <dgm:spPr/>
    </dgm:pt>
    <dgm:pt modelId="{8070F189-3440-4D3B-9EE5-09BD132B0C97}" type="pres">
      <dgm:prSet presAssocID="{BF5ADFAA-2EDB-4133-A27B-A332060D8B0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F71FB06-8E47-47C8-8BD2-4F819FC5DB36}" srcId="{3A759D36-D4A3-434F-BE05-32C29DB04648}" destId="{BF5ADFAA-2EDB-4133-A27B-A332060D8B0F}" srcOrd="2" destOrd="0" parTransId="{0C953834-5C3A-41EC-8C97-E051FA910FBE}" sibTransId="{BC705079-D498-46F1-A1F2-76AD5CBF6552}"/>
    <dgm:cxn modelId="{C5002418-BEA1-472B-A525-31F52ABD8BB7}" type="presOf" srcId="{3A759D36-D4A3-434F-BE05-32C29DB04648}" destId="{E6266EA2-D429-4521-832A-EC0AF2C2B261}" srcOrd="0" destOrd="0" presId="urn:microsoft.com/office/officeart/2005/8/layout/chevron1"/>
    <dgm:cxn modelId="{B291157C-F6EF-4CCB-81AB-3C764FC407E8}" srcId="{3A759D36-D4A3-434F-BE05-32C29DB04648}" destId="{8F7F17EA-AD9B-410D-AA35-0ABE19AE4375}" srcOrd="0" destOrd="0" parTransId="{3F08A9BA-8DE7-42AA-9324-772B9B87ABE1}" sibTransId="{C9FCA96F-D14E-403B-BD22-303B7E614386}"/>
    <dgm:cxn modelId="{4CB0047D-4B92-4C22-8FD3-10A834DE5832}" type="presOf" srcId="{DE6E7CAF-632C-4076-BFCF-2871A4AAEB0D}" destId="{F3BF6573-CD69-46AE-9219-91D2ECC0FD70}" srcOrd="0" destOrd="0" presId="urn:microsoft.com/office/officeart/2005/8/layout/chevron1"/>
    <dgm:cxn modelId="{28D80CA7-B12C-4F31-B9B0-AE2FB3A008E6}" type="presOf" srcId="{BF5ADFAA-2EDB-4133-A27B-A332060D8B0F}" destId="{8070F189-3440-4D3B-9EE5-09BD132B0C97}" srcOrd="0" destOrd="0" presId="urn:microsoft.com/office/officeart/2005/8/layout/chevron1"/>
    <dgm:cxn modelId="{B9028CB2-CB32-40E4-982B-4FCDB8A39E13}" type="presOf" srcId="{8F7F17EA-AD9B-410D-AA35-0ABE19AE4375}" destId="{903B460E-CB63-49E1-AC18-5E3268672A6D}" srcOrd="0" destOrd="0" presId="urn:microsoft.com/office/officeart/2005/8/layout/chevron1"/>
    <dgm:cxn modelId="{516132D0-AFC0-48D4-B0FD-5250CDC4B72B}" srcId="{3A759D36-D4A3-434F-BE05-32C29DB04648}" destId="{DE6E7CAF-632C-4076-BFCF-2871A4AAEB0D}" srcOrd="1" destOrd="0" parTransId="{5E697F45-B531-4D80-8090-B0C3A4D623DC}" sibTransId="{E66BC5C9-C05B-4F07-8623-6AC286451BA4}"/>
    <dgm:cxn modelId="{66BD5C03-D2BB-4A77-812A-3F4AC603B8D1}" type="presParOf" srcId="{E6266EA2-D429-4521-832A-EC0AF2C2B261}" destId="{903B460E-CB63-49E1-AC18-5E3268672A6D}" srcOrd="0" destOrd="0" presId="urn:microsoft.com/office/officeart/2005/8/layout/chevron1"/>
    <dgm:cxn modelId="{D26C0880-B7D1-4578-A99B-AB1039760B86}" type="presParOf" srcId="{E6266EA2-D429-4521-832A-EC0AF2C2B261}" destId="{7E847B25-C127-4436-9C41-F3E06ECF1FDF}" srcOrd="1" destOrd="0" presId="urn:microsoft.com/office/officeart/2005/8/layout/chevron1"/>
    <dgm:cxn modelId="{AA17492E-10CF-47B8-9E75-B00A8D655991}" type="presParOf" srcId="{E6266EA2-D429-4521-832A-EC0AF2C2B261}" destId="{F3BF6573-CD69-46AE-9219-91D2ECC0FD70}" srcOrd="2" destOrd="0" presId="urn:microsoft.com/office/officeart/2005/8/layout/chevron1"/>
    <dgm:cxn modelId="{5ACBAC9B-AF37-49BD-8F99-E7DBE88E287C}" type="presParOf" srcId="{E6266EA2-D429-4521-832A-EC0AF2C2B261}" destId="{5DAA20AF-D5D2-4C7F-A39B-A56509A9FB02}" srcOrd="3" destOrd="0" presId="urn:microsoft.com/office/officeart/2005/8/layout/chevron1"/>
    <dgm:cxn modelId="{C1CD9802-F1D9-4EDC-964A-8F5D415B575B}" type="presParOf" srcId="{E6266EA2-D429-4521-832A-EC0AF2C2B261}" destId="{8070F189-3440-4D3B-9EE5-09BD132B0C9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B460E-CB63-49E1-AC18-5E3268672A6D}">
      <dsp:nvSpPr>
        <dsp:cNvPr id="0" name=""/>
        <dsp:cNvSpPr/>
      </dsp:nvSpPr>
      <dsp:spPr>
        <a:xfrm>
          <a:off x="1497" y="823162"/>
          <a:ext cx="1824847" cy="7299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7,7 </a:t>
          </a:r>
          <a:r>
            <a:rPr lang="nl-NL" sz="2300" kern="1200" dirty="0" err="1"/>
            <a:t>milj</a:t>
          </a:r>
          <a:r>
            <a:rPr lang="nl-NL" sz="2300" kern="1200" dirty="0"/>
            <a:t>.</a:t>
          </a:r>
        </a:p>
      </dsp:txBody>
      <dsp:txXfrm>
        <a:off x="366466" y="823162"/>
        <a:ext cx="1094909" cy="729938"/>
      </dsp:txXfrm>
    </dsp:sp>
    <dsp:sp modelId="{F3BF6573-CD69-46AE-9219-91D2ECC0FD70}">
      <dsp:nvSpPr>
        <dsp:cNvPr id="0" name=""/>
        <dsp:cNvSpPr/>
      </dsp:nvSpPr>
      <dsp:spPr>
        <a:xfrm>
          <a:off x="1643860" y="823162"/>
          <a:ext cx="1824847" cy="72993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4,3 </a:t>
          </a:r>
          <a:r>
            <a:rPr lang="nl-NL" sz="2300" kern="1200" dirty="0" err="1"/>
            <a:t>milj</a:t>
          </a:r>
          <a:r>
            <a:rPr lang="nl-NL" sz="2300" kern="1200" dirty="0"/>
            <a:t>.</a:t>
          </a:r>
        </a:p>
      </dsp:txBody>
      <dsp:txXfrm>
        <a:off x="2008829" y="823162"/>
        <a:ext cx="1094909" cy="729938"/>
      </dsp:txXfrm>
    </dsp:sp>
    <dsp:sp modelId="{8070F189-3440-4D3B-9EE5-09BD132B0C97}">
      <dsp:nvSpPr>
        <dsp:cNvPr id="0" name=""/>
        <dsp:cNvSpPr/>
      </dsp:nvSpPr>
      <dsp:spPr>
        <a:xfrm>
          <a:off x="3286222" y="823162"/>
          <a:ext cx="1824847" cy="72993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3,5 </a:t>
          </a:r>
          <a:r>
            <a:rPr lang="nl-NL" sz="2300" kern="1200" dirty="0" err="1"/>
            <a:t>milj</a:t>
          </a:r>
          <a:r>
            <a:rPr lang="nl-NL" sz="2300" kern="1200" dirty="0"/>
            <a:t>.</a:t>
          </a:r>
        </a:p>
      </dsp:txBody>
      <dsp:txXfrm>
        <a:off x="3651191" y="823162"/>
        <a:ext cx="1094909" cy="729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B460E-CB63-49E1-AC18-5E3268672A6D}">
      <dsp:nvSpPr>
        <dsp:cNvPr id="0" name=""/>
        <dsp:cNvSpPr/>
      </dsp:nvSpPr>
      <dsp:spPr>
        <a:xfrm>
          <a:off x="1497" y="607138"/>
          <a:ext cx="1824847" cy="72993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2017 groei door nieuwbouw 0,8% p/jr.</a:t>
          </a:r>
        </a:p>
      </dsp:txBody>
      <dsp:txXfrm>
        <a:off x="366466" y="607138"/>
        <a:ext cx="1094909" cy="729938"/>
      </dsp:txXfrm>
    </dsp:sp>
    <dsp:sp modelId="{F3BF6573-CD69-46AE-9219-91D2ECC0FD70}">
      <dsp:nvSpPr>
        <dsp:cNvPr id="0" name=""/>
        <dsp:cNvSpPr/>
      </dsp:nvSpPr>
      <dsp:spPr>
        <a:xfrm>
          <a:off x="1643860" y="607138"/>
          <a:ext cx="1824847" cy="72993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2030: 90,4%</a:t>
          </a:r>
        </a:p>
      </dsp:txBody>
      <dsp:txXfrm>
        <a:off x="2008829" y="607138"/>
        <a:ext cx="1094909" cy="729938"/>
      </dsp:txXfrm>
    </dsp:sp>
    <dsp:sp modelId="{8070F189-3440-4D3B-9EE5-09BD132B0C97}">
      <dsp:nvSpPr>
        <dsp:cNvPr id="0" name=""/>
        <dsp:cNvSpPr/>
      </dsp:nvSpPr>
      <dsp:spPr>
        <a:xfrm>
          <a:off x="3286222" y="607138"/>
          <a:ext cx="1824847" cy="72993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2050: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75%</a:t>
          </a:r>
        </a:p>
      </dsp:txBody>
      <dsp:txXfrm>
        <a:off x="3651191" y="607138"/>
        <a:ext cx="1094909" cy="729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21956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b="1" dirty="0">
              <a:latin typeface="Corbel"/>
              <a:cs typeface="Corbel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281972" y="0"/>
            <a:ext cx="145858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F1D61-6A12-B148-B795-5CBE2F827FD7}" type="datetime3">
              <a:rPr lang="nl-NL">
                <a:latin typeface="Corbel"/>
                <a:cs typeface="Corbel"/>
              </a:rPr>
              <a:t>15/11/18</a:t>
            </a:fld>
            <a:endParaRPr lang="nl-NL" dirty="0">
              <a:latin typeface="Corbel"/>
              <a:cs typeface="Corbel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5643413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>
              <a:latin typeface="Corbel"/>
              <a:cs typeface="Corbel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988425" y="9377316"/>
            <a:ext cx="752127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047AC-04BA-824E-9526-AEF0380CB1CE}" type="slidenum">
              <a:rPr>
                <a:latin typeface="Corbel"/>
                <a:cs typeface="Corbel"/>
              </a:rPr>
              <a:pPr/>
              <a:t>‹#›</a:t>
            </a:fld>
            <a:endParaRPr lang="nl-NL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018190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734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Corbel"/>
                <a:cs typeface="Corbel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267831" y="0"/>
            <a:ext cx="147272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bel"/>
                <a:cs typeface="Corbel"/>
              </a:defRPr>
            </a:lvl1pPr>
          </a:lstStyle>
          <a:p>
            <a:fld id="{301EDAA2-3DF6-7940-91E3-A225DE787136}" type="datetime3">
              <a:t>15/11/18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561842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/>
                <a:cs typeface="Corbel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968179" y="9377316"/>
            <a:ext cx="772374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bel"/>
                <a:cs typeface="Corbel"/>
              </a:defRPr>
            </a:lvl1pPr>
          </a:lstStyle>
          <a:p>
            <a:fld id="{1CB5D99F-C216-8C4C-B398-F06F7517D80F}" type="slidenum">
              <a:rPr lang="nl-NL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6188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lnSpc>
        <a:spcPct val="100000"/>
      </a:lnSpc>
      <a:defRPr sz="1200" kern="1200">
        <a:solidFill>
          <a:schemeClr val="tx1"/>
        </a:solidFill>
        <a:latin typeface="Corbel"/>
        <a:ea typeface="+mn-ea"/>
        <a:cs typeface="Corbel"/>
      </a:defRPr>
    </a:lvl1pPr>
    <a:lvl2pPr marL="176213" indent="-176213" algn="l" defTabSz="457200" rtl="0" eaLnBrk="1" latinLnBrk="0" hangingPunct="1">
      <a:lnSpc>
        <a:spcPct val="100000"/>
      </a:lnSpc>
      <a:buFont typeface="Arial"/>
      <a:buChar char="•"/>
      <a:defRPr sz="1200" kern="1200">
        <a:solidFill>
          <a:schemeClr val="tx1"/>
        </a:solidFill>
        <a:latin typeface="Corbel"/>
        <a:ea typeface="+mn-ea"/>
        <a:cs typeface="Corbel"/>
      </a:defRPr>
    </a:lvl2pPr>
    <a:lvl3pPr marL="361950" indent="-185738" algn="l" defTabSz="457200" rtl="0" eaLnBrk="1" latinLnBrk="0" hangingPunct="1">
      <a:lnSpc>
        <a:spcPct val="100000"/>
      </a:lnSpc>
      <a:buFont typeface="Arial"/>
      <a:buChar char="•"/>
      <a:defRPr sz="1100" kern="1200">
        <a:solidFill>
          <a:schemeClr val="tx1"/>
        </a:solidFill>
        <a:latin typeface="Corbel"/>
        <a:ea typeface="+mn-ea"/>
        <a:cs typeface="Corbel"/>
      </a:defRPr>
    </a:lvl3pPr>
    <a:lvl4pPr marL="536575" indent="-174625" algn="l" defTabSz="457200" rtl="0" eaLnBrk="1" latinLnBrk="0" hangingPunct="1">
      <a:lnSpc>
        <a:spcPct val="100000"/>
      </a:lnSpc>
      <a:buFont typeface="Arial"/>
      <a:buChar char="•"/>
      <a:defRPr sz="1000" kern="1200">
        <a:solidFill>
          <a:schemeClr val="tx1"/>
        </a:solidFill>
        <a:latin typeface="Corbel"/>
        <a:ea typeface="+mn-ea"/>
        <a:cs typeface="Corbel"/>
      </a:defRPr>
    </a:lvl4pPr>
    <a:lvl5pPr marL="712788" indent="-176213" algn="l" defTabSz="457200" rtl="0" eaLnBrk="1" latinLnBrk="0" hangingPunct="1">
      <a:lnSpc>
        <a:spcPct val="100000"/>
      </a:lnSpc>
      <a:buFont typeface="Arial"/>
      <a:buChar char="•"/>
      <a:defRPr sz="1000" kern="1200">
        <a:solidFill>
          <a:schemeClr val="tx1"/>
        </a:solidFill>
        <a:latin typeface="Corbel"/>
        <a:ea typeface="+mn-ea"/>
        <a:cs typeface="Corbe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D99F-C216-8C4C-B398-F06F7517D80F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1320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D99F-C216-8C4C-B398-F06F7517D80F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97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71E49-B0A1-4574-B0E9-B1CCB0FF1BE1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26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71E49-B0A1-4574-B0E9-B1CCB0FF1BE1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70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D99F-C216-8C4C-B398-F06F7517D80F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14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D99F-C216-8C4C-B398-F06F7517D80F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67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u="none" strike="noStrike" kern="1200" dirty="0">
              <a:solidFill>
                <a:schemeClr val="tx1"/>
              </a:solidFill>
              <a:effectLst/>
              <a:latin typeface="Corbel"/>
              <a:ea typeface="+mn-ea"/>
              <a:cs typeface="Corbel"/>
            </a:endParaRPr>
          </a:p>
          <a:p>
            <a:endParaRPr lang="nl-NL" sz="1200" b="0" i="0" u="none" strike="noStrike" kern="1200" dirty="0">
              <a:solidFill>
                <a:schemeClr val="tx1"/>
              </a:solidFill>
              <a:effectLst/>
              <a:latin typeface="Corbel"/>
              <a:ea typeface="+mn-ea"/>
              <a:cs typeface="Corbel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D99F-C216-8C4C-B398-F06F7517D80F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18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D99F-C216-8C4C-B398-F06F7517D80F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70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D99F-C216-8C4C-B398-F06F7517D80F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2939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Shape 2368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9" name="Shape 2369"/>
          <p:cNvSpPr txBox="1">
            <a:spLocks noGrp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0" name="Shape 2370"/>
          <p:cNvSpPr txBox="1">
            <a:spLocks noGrp="1"/>
          </p:cNvSpPr>
          <p:nvPr>
            <p:ph type="sldNum" idx="12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defTabSz="9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77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0"/>
              </a:spcAft>
            </a:pPr>
            <a:endParaRPr lang="nl-NL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71E49-B0A1-4574-B0E9-B1CCB0FF1BE1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5008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D99F-C216-8C4C-B398-F06F7517D80F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8790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0"/>
              </a:spcAft>
            </a:pPr>
            <a:endParaRPr lang="nl-NL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71E49-B0A1-4574-B0E9-B1CCB0FF1BE1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547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D99F-C216-8C4C-B398-F06F7517D80F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5807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D99F-C216-8C4C-B398-F06F7517D80F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0947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71E49-B0A1-4574-B0E9-B1CCB0FF1BE1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70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71E49-B0A1-4574-B0E9-B1CCB0FF1BE1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7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7743568" y="263611"/>
            <a:ext cx="1103870" cy="112034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90000" rIns="72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Myriad Pro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920875" y="4571102"/>
            <a:ext cx="4166260" cy="474109"/>
          </a:xfrm>
          <a:prstGeom prst="roundRect">
            <a:avLst>
              <a:gd name="adj" fmla="val 21895"/>
            </a:avLst>
          </a:prstGeom>
          <a:gradFill flip="none" rotWithShape="0">
            <a:gsLst>
              <a:gs pos="0">
                <a:srgbClr val="FF8000"/>
              </a:gs>
              <a:gs pos="94000">
                <a:srgbClr val="FF4D00"/>
              </a:gs>
            </a:gsLst>
            <a:lin ang="1320000" scaled="0"/>
            <a:tileRect/>
          </a:gra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108000" bIns="5400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 algn="l" defTabSz="45699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l-NL" sz="2100" b="1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subtitel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4552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864000" anchor="ctr"/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Laad foto in en plaats deze naar Achtergrond.</a:t>
            </a:r>
            <a:br>
              <a:rPr lang="nl-NL" dirty="0"/>
            </a:br>
            <a:r>
              <a:rPr lang="nl-NL" dirty="0"/>
              <a:t>(Foto wordt automatisch gecentreerd binnen dit vlak)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943996" y="6172203"/>
            <a:ext cx="4068003" cy="349702"/>
          </a:xfrm>
          <a:prstGeom prst="rect">
            <a:avLst/>
          </a:prstGeom>
        </p:spPr>
        <p:txBody>
          <a:bodyPr wrap="square" lIns="144000" tIns="36000" rIns="144000" bIns="36000" anchor="b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5E6A71"/>
                </a:solidFill>
                <a:latin typeface="+mn-lt"/>
                <a:cs typeface="Myriad Pro" pitchFamily="34" charset="0"/>
              </a:defRPr>
            </a:lvl1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spreker</a:t>
            </a:r>
            <a:r>
              <a:rPr lang="en-US" dirty="0"/>
              <a:t>  –  Datum</a:t>
            </a:r>
          </a:p>
        </p:txBody>
      </p:sp>
      <p:sp>
        <p:nvSpPr>
          <p:cNvPr id="13" name="Rechthoek 12"/>
          <p:cNvSpPr/>
          <p:nvPr userDrawn="1"/>
        </p:nvSpPr>
        <p:spPr>
          <a:xfrm>
            <a:off x="5892801" y="4572688"/>
            <a:ext cx="194334" cy="208068"/>
          </a:xfrm>
          <a:prstGeom prst="rect">
            <a:avLst/>
          </a:prstGeom>
          <a:solidFill>
            <a:srgbClr val="FF4D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3600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title" hasCustomPrompt="1"/>
          </p:nvPr>
        </p:nvSpPr>
        <p:spPr>
          <a:xfrm>
            <a:off x="-57149" y="3290949"/>
            <a:ext cx="6151950" cy="1269833"/>
          </a:xfrm>
          <a:prstGeom prst="round1Rect">
            <a:avLst>
              <a:gd name="adj" fmla="val 11967"/>
            </a:avLst>
          </a:prstGeom>
          <a:solidFill>
            <a:schemeClr val="accent1"/>
          </a:solidFill>
          <a:ln w="19050" cmpd="sng">
            <a:solidFill>
              <a:schemeClr val="bg1"/>
            </a:solidFill>
          </a:ln>
        </p:spPr>
        <p:txBody>
          <a:bodyPr wrap="square" lIns="504000" tIns="126000" rIns="108000" bIns="144000" anchor="b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br>
              <a:rPr lang="en-US" dirty="0"/>
            </a:b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pic>
        <p:nvPicPr>
          <p:cNvPr id="10" name="Afbeelding 9" descr="RB_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538" y="5381099"/>
            <a:ext cx="896774" cy="10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598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</a:defRPr>
            </a:lvl1pPr>
          </a:lstStyle>
          <a:p>
            <a:fld id="{4821C4A5-98F2-7545-875B-39B2F450044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75814" y="2621126"/>
            <a:ext cx="7804586" cy="620683"/>
          </a:xfrm>
          <a:effectLst/>
        </p:spPr>
        <p:txBody>
          <a:bodyPr anchor="b">
            <a:spAutoFit/>
          </a:bodyPr>
          <a:lstStyle>
            <a:lvl1pPr>
              <a:defRPr sz="4400" b="0" i="0">
                <a:solidFill>
                  <a:schemeClr val="accent2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3359813"/>
            <a:ext cx="7778749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een subtitel te maken</a:t>
            </a:r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6483356"/>
            <a:ext cx="7161651" cy="2730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5E6A7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27565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met groo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  <a:noFill/>
          <a:ln>
            <a:noFill/>
          </a:ln>
        </p:spPr>
        <p:txBody>
          <a:bodyPr l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+mn-lt"/>
                <a:cs typeface="Myriad Pro"/>
              </a:defRPr>
            </a:lvl1pPr>
            <a:lvl2pPr marL="457112" indent="0">
              <a:buNone/>
              <a:defRPr sz="2800"/>
            </a:lvl2pPr>
            <a:lvl3pPr marL="914224" indent="0">
              <a:buNone/>
              <a:defRPr sz="2500"/>
            </a:lvl3pPr>
            <a:lvl4pPr marL="1371336" indent="0">
              <a:buNone/>
              <a:defRPr sz="2000"/>
            </a:lvl4pPr>
            <a:lvl5pPr marL="1828447" indent="0">
              <a:buNone/>
              <a:defRPr sz="2000"/>
            </a:lvl5pPr>
            <a:lvl6pPr marL="2285559" indent="0">
              <a:buNone/>
              <a:defRPr sz="2000"/>
            </a:lvl6pPr>
            <a:lvl7pPr marL="2742672" indent="0">
              <a:buNone/>
              <a:defRPr sz="2000"/>
            </a:lvl7pPr>
            <a:lvl8pPr marL="3199783" indent="0">
              <a:buNone/>
              <a:defRPr sz="2000"/>
            </a:lvl8pPr>
            <a:lvl9pPr marL="3656895" indent="0">
              <a:buNone/>
              <a:defRPr sz="2000"/>
            </a:lvl9pPr>
          </a:lstStyle>
          <a:p>
            <a:r>
              <a:rPr lang="nl-NL" dirty="0"/>
              <a:t>Laad foto in en plaats deze naar Achtergrond.</a:t>
            </a:r>
            <a:br>
              <a:rPr lang="nl-NL" dirty="0"/>
            </a:br>
            <a:r>
              <a:rPr lang="nl-NL" dirty="0"/>
              <a:t>(Foto wordt automatisch gecentreerd binnen dit vlak)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5814" y="2081597"/>
            <a:ext cx="7804586" cy="620683"/>
          </a:xfrm>
          <a:effectLst>
            <a:outerShdw blurRad="63500" dist="25400" dir="5400000" algn="tl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txBody>
          <a:bodyPr anchor="b">
            <a:sp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2811816"/>
            <a:ext cx="7778750" cy="461665"/>
          </a:xfrm>
          <a:effectLst>
            <a:outerShdw blurRad="63500" dist="25400" dir="5400000" algn="tl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een subtitel te maken</a:t>
            </a:r>
          </a:p>
        </p:txBody>
      </p:sp>
      <p:sp>
        <p:nvSpPr>
          <p:cNvPr id="8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7637463" y="6483356"/>
            <a:ext cx="642937" cy="273050"/>
          </a:xfrm>
        </p:spPr>
        <p:txBody>
          <a:bodyPr/>
          <a:lstStyle>
            <a:lvl1pPr>
              <a:defRPr>
                <a:solidFill>
                  <a:srgbClr val="5E6A71"/>
                </a:solidFill>
              </a:defRPr>
            </a:lvl1pPr>
          </a:lstStyle>
          <a:p>
            <a:fld id="{4821C4A5-98F2-7545-875B-39B2F450044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6483356"/>
            <a:ext cx="7161651" cy="2730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5E6A7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520626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7743568" y="263611"/>
            <a:ext cx="1103870" cy="112034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90000" rIns="72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Myriad Pro"/>
            </a:endParaRP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003800"/>
          </a:xfrm>
          <a:solidFill>
            <a:srgbClr val="EAEAEA"/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Laad foto in en plaats deze naar Achtergrond.</a:t>
            </a:r>
            <a:br>
              <a:rPr lang="nl-NL" dirty="0"/>
            </a:br>
            <a:r>
              <a:rPr lang="nl-NL" dirty="0"/>
              <a:t>(Foto wordt automatisch gecentreerd binnen dit vlak)</a:t>
            </a:r>
            <a:endParaRPr lang="en-US" dirty="0"/>
          </a:p>
        </p:txBody>
      </p:sp>
      <p:sp>
        <p:nvSpPr>
          <p:cNvPr id="21" name="Titel 14"/>
          <p:cNvSpPr>
            <a:spLocks noGrp="1"/>
          </p:cNvSpPr>
          <p:nvPr>
            <p:ph type="title" hasCustomPrompt="1"/>
          </p:nvPr>
        </p:nvSpPr>
        <p:spPr>
          <a:xfrm>
            <a:off x="0" y="3265550"/>
            <a:ext cx="6096069" cy="1291000"/>
          </a:xfrm>
          <a:custGeom>
            <a:avLst/>
            <a:gdLst>
              <a:gd name="connsiteX0" fmla="*/ 0 w 6151950"/>
              <a:gd name="connsiteY0" fmla="*/ 0 h 1269833"/>
              <a:gd name="connsiteX1" fmla="*/ 5999989 w 6151950"/>
              <a:gd name="connsiteY1" fmla="*/ 0 h 1269833"/>
              <a:gd name="connsiteX2" fmla="*/ 6151950 w 6151950"/>
              <a:gd name="connsiteY2" fmla="*/ 151961 h 1269833"/>
              <a:gd name="connsiteX3" fmla="*/ 6151950 w 6151950"/>
              <a:gd name="connsiteY3" fmla="*/ 1269833 h 1269833"/>
              <a:gd name="connsiteX4" fmla="*/ 0 w 6151950"/>
              <a:gd name="connsiteY4" fmla="*/ 1269833 h 1269833"/>
              <a:gd name="connsiteX5" fmla="*/ 0 w 6151950"/>
              <a:gd name="connsiteY5" fmla="*/ 0 h 1269833"/>
              <a:gd name="connsiteX0" fmla="*/ 0 w 6151950"/>
              <a:gd name="connsiteY0" fmla="*/ 0 h 1278300"/>
              <a:gd name="connsiteX1" fmla="*/ 5999989 w 6151950"/>
              <a:gd name="connsiteY1" fmla="*/ 0 h 1278300"/>
              <a:gd name="connsiteX2" fmla="*/ 6151950 w 6151950"/>
              <a:gd name="connsiteY2" fmla="*/ 151961 h 1278300"/>
              <a:gd name="connsiteX3" fmla="*/ 5999550 w 6151950"/>
              <a:gd name="connsiteY3" fmla="*/ 1278300 h 1278300"/>
              <a:gd name="connsiteX4" fmla="*/ 0 w 6151950"/>
              <a:gd name="connsiteY4" fmla="*/ 1269833 h 1278300"/>
              <a:gd name="connsiteX5" fmla="*/ 0 w 6151950"/>
              <a:gd name="connsiteY5" fmla="*/ 0 h 1278300"/>
              <a:gd name="connsiteX0" fmla="*/ 0 w 6151950"/>
              <a:gd name="connsiteY0" fmla="*/ 0 h 1278300"/>
              <a:gd name="connsiteX1" fmla="*/ 5999989 w 6151950"/>
              <a:gd name="connsiteY1" fmla="*/ 0 h 1278300"/>
              <a:gd name="connsiteX2" fmla="*/ 6151950 w 6151950"/>
              <a:gd name="connsiteY2" fmla="*/ 151961 h 1278300"/>
              <a:gd name="connsiteX3" fmla="*/ 6026149 w 6151950"/>
              <a:gd name="connsiteY3" fmla="*/ 1052450 h 1278300"/>
              <a:gd name="connsiteX4" fmla="*/ 5999550 w 6151950"/>
              <a:gd name="connsiteY4" fmla="*/ 1278300 h 1278300"/>
              <a:gd name="connsiteX5" fmla="*/ 0 w 6151950"/>
              <a:gd name="connsiteY5" fmla="*/ 1269833 h 1278300"/>
              <a:gd name="connsiteX6" fmla="*/ 0 w 6151950"/>
              <a:gd name="connsiteY6" fmla="*/ 0 h 1278300"/>
              <a:gd name="connsiteX0" fmla="*/ 0 w 6153149"/>
              <a:gd name="connsiteY0" fmla="*/ 0 h 1278300"/>
              <a:gd name="connsiteX1" fmla="*/ 5999989 w 6153149"/>
              <a:gd name="connsiteY1" fmla="*/ 0 h 1278300"/>
              <a:gd name="connsiteX2" fmla="*/ 6151950 w 6153149"/>
              <a:gd name="connsiteY2" fmla="*/ 151961 h 1278300"/>
              <a:gd name="connsiteX3" fmla="*/ 6153149 w 6153149"/>
              <a:gd name="connsiteY3" fmla="*/ 1103250 h 1278300"/>
              <a:gd name="connsiteX4" fmla="*/ 5999550 w 6153149"/>
              <a:gd name="connsiteY4" fmla="*/ 1278300 h 1278300"/>
              <a:gd name="connsiteX5" fmla="*/ 0 w 6153149"/>
              <a:gd name="connsiteY5" fmla="*/ 1269833 h 1278300"/>
              <a:gd name="connsiteX6" fmla="*/ 0 w 6153149"/>
              <a:gd name="connsiteY6" fmla="*/ 0 h 1278300"/>
              <a:gd name="connsiteX0" fmla="*/ 0 w 6153149"/>
              <a:gd name="connsiteY0" fmla="*/ 0 h 1278300"/>
              <a:gd name="connsiteX1" fmla="*/ 5999989 w 6153149"/>
              <a:gd name="connsiteY1" fmla="*/ 0 h 1278300"/>
              <a:gd name="connsiteX2" fmla="*/ 6151950 w 6153149"/>
              <a:gd name="connsiteY2" fmla="*/ 151961 h 1278300"/>
              <a:gd name="connsiteX3" fmla="*/ 6153149 w 6153149"/>
              <a:gd name="connsiteY3" fmla="*/ 1103250 h 1278300"/>
              <a:gd name="connsiteX4" fmla="*/ 5999550 w 6153149"/>
              <a:gd name="connsiteY4" fmla="*/ 1278300 h 1278300"/>
              <a:gd name="connsiteX5" fmla="*/ 0 w 6153149"/>
              <a:gd name="connsiteY5" fmla="*/ 1269833 h 1278300"/>
              <a:gd name="connsiteX6" fmla="*/ 0 w 6153149"/>
              <a:gd name="connsiteY6" fmla="*/ 0 h 1278300"/>
              <a:gd name="connsiteX0" fmla="*/ 0 w 6153149"/>
              <a:gd name="connsiteY0" fmla="*/ 0 h 1278300"/>
              <a:gd name="connsiteX1" fmla="*/ 5999989 w 6153149"/>
              <a:gd name="connsiteY1" fmla="*/ 0 h 1278300"/>
              <a:gd name="connsiteX2" fmla="*/ 6151950 w 6153149"/>
              <a:gd name="connsiteY2" fmla="*/ 151961 h 1278300"/>
              <a:gd name="connsiteX3" fmla="*/ 6153149 w 6153149"/>
              <a:gd name="connsiteY3" fmla="*/ 1103250 h 1278300"/>
              <a:gd name="connsiteX4" fmla="*/ 5999550 w 6153149"/>
              <a:gd name="connsiteY4" fmla="*/ 1278300 h 1278300"/>
              <a:gd name="connsiteX5" fmla="*/ 0 w 6153149"/>
              <a:gd name="connsiteY5" fmla="*/ 1269833 h 1278300"/>
              <a:gd name="connsiteX6" fmla="*/ 0 w 6153149"/>
              <a:gd name="connsiteY6" fmla="*/ 0 h 1278300"/>
              <a:gd name="connsiteX0" fmla="*/ 0 w 6153229"/>
              <a:gd name="connsiteY0" fmla="*/ 0 h 1278300"/>
              <a:gd name="connsiteX1" fmla="*/ 5999989 w 6153229"/>
              <a:gd name="connsiteY1" fmla="*/ 0 h 1278300"/>
              <a:gd name="connsiteX2" fmla="*/ 6151950 w 6153229"/>
              <a:gd name="connsiteY2" fmla="*/ 151961 h 1278300"/>
              <a:gd name="connsiteX3" fmla="*/ 6153149 w 6153229"/>
              <a:gd name="connsiteY3" fmla="*/ 1103250 h 1278300"/>
              <a:gd name="connsiteX4" fmla="*/ 5999550 w 6153229"/>
              <a:gd name="connsiteY4" fmla="*/ 1278300 h 1278300"/>
              <a:gd name="connsiteX5" fmla="*/ 0 w 6153229"/>
              <a:gd name="connsiteY5" fmla="*/ 1269833 h 1278300"/>
              <a:gd name="connsiteX6" fmla="*/ 0 w 6153229"/>
              <a:gd name="connsiteY6" fmla="*/ 0 h 1278300"/>
              <a:gd name="connsiteX0" fmla="*/ 0 w 6153219"/>
              <a:gd name="connsiteY0" fmla="*/ 0 h 1278300"/>
              <a:gd name="connsiteX1" fmla="*/ 5999989 w 6153219"/>
              <a:gd name="connsiteY1" fmla="*/ 0 h 1278300"/>
              <a:gd name="connsiteX2" fmla="*/ 6151950 w 6153219"/>
              <a:gd name="connsiteY2" fmla="*/ 151961 h 1278300"/>
              <a:gd name="connsiteX3" fmla="*/ 6153149 w 6153219"/>
              <a:gd name="connsiteY3" fmla="*/ 1103250 h 1278300"/>
              <a:gd name="connsiteX4" fmla="*/ 5999550 w 6153219"/>
              <a:gd name="connsiteY4" fmla="*/ 1278300 h 1278300"/>
              <a:gd name="connsiteX5" fmla="*/ 0 w 6153219"/>
              <a:gd name="connsiteY5" fmla="*/ 1269833 h 1278300"/>
              <a:gd name="connsiteX6" fmla="*/ 0 w 6153219"/>
              <a:gd name="connsiteY6" fmla="*/ 0 h 1278300"/>
              <a:gd name="connsiteX0" fmla="*/ 4233 w 6157452"/>
              <a:gd name="connsiteY0" fmla="*/ 0 h 1282533"/>
              <a:gd name="connsiteX1" fmla="*/ 6004222 w 6157452"/>
              <a:gd name="connsiteY1" fmla="*/ 0 h 1282533"/>
              <a:gd name="connsiteX2" fmla="*/ 6156183 w 6157452"/>
              <a:gd name="connsiteY2" fmla="*/ 151961 h 1282533"/>
              <a:gd name="connsiteX3" fmla="*/ 6157382 w 6157452"/>
              <a:gd name="connsiteY3" fmla="*/ 1103250 h 1282533"/>
              <a:gd name="connsiteX4" fmla="*/ 6003783 w 6157452"/>
              <a:gd name="connsiteY4" fmla="*/ 1278300 h 1282533"/>
              <a:gd name="connsiteX5" fmla="*/ 0 w 6157452"/>
              <a:gd name="connsiteY5" fmla="*/ 1282533 h 1282533"/>
              <a:gd name="connsiteX6" fmla="*/ 4233 w 6157452"/>
              <a:gd name="connsiteY6" fmla="*/ 0 h 1282533"/>
              <a:gd name="connsiteX0" fmla="*/ 0 w 6153219"/>
              <a:gd name="connsiteY0" fmla="*/ 0 h 1291000"/>
              <a:gd name="connsiteX1" fmla="*/ 5999989 w 6153219"/>
              <a:gd name="connsiteY1" fmla="*/ 0 h 1291000"/>
              <a:gd name="connsiteX2" fmla="*/ 6151950 w 6153219"/>
              <a:gd name="connsiteY2" fmla="*/ 151961 h 1291000"/>
              <a:gd name="connsiteX3" fmla="*/ 6153149 w 6153219"/>
              <a:gd name="connsiteY3" fmla="*/ 1103250 h 1291000"/>
              <a:gd name="connsiteX4" fmla="*/ 5999550 w 6153219"/>
              <a:gd name="connsiteY4" fmla="*/ 1278300 h 1291000"/>
              <a:gd name="connsiteX5" fmla="*/ 8467 w 6153219"/>
              <a:gd name="connsiteY5" fmla="*/ 1291000 h 1291000"/>
              <a:gd name="connsiteX6" fmla="*/ 0 w 6153219"/>
              <a:gd name="connsiteY6" fmla="*/ 0 h 1291000"/>
              <a:gd name="connsiteX0" fmla="*/ 0 w 6156424"/>
              <a:gd name="connsiteY0" fmla="*/ 0 h 1291000"/>
              <a:gd name="connsiteX1" fmla="*/ 6003194 w 6156424"/>
              <a:gd name="connsiteY1" fmla="*/ 0 h 1291000"/>
              <a:gd name="connsiteX2" fmla="*/ 6155155 w 6156424"/>
              <a:gd name="connsiteY2" fmla="*/ 151961 h 1291000"/>
              <a:gd name="connsiteX3" fmla="*/ 6156354 w 6156424"/>
              <a:gd name="connsiteY3" fmla="*/ 1103250 h 1291000"/>
              <a:gd name="connsiteX4" fmla="*/ 6002755 w 6156424"/>
              <a:gd name="connsiteY4" fmla="*/ 1278300 h 1291000"/>
              <a:gd name="connsiteX5" fmla="*/ 11672 w 6156424"/>
              <a:gd name="connsiteY5" fmla="*/ 1291000 h 1291000"/>
              <a:gd name="connsiteX6" fmla="*/ 0 w 6156424"/>
              <a:gd name="connsiteY6" fmla="*/ 0 h 1291000"/>
              <a:gd name="connsiteX0" fmla="*/ 0 w 6156424"/>
              <a:gd name="connsiteY0" fmla="*/ 0 h 1291000"/>
              <a:gd name="connsiteX1" fmla="*/ 6003194 w 6156424"/>
              <a:gd name="connsiteY1" fmla="*/ 0 h 1291000"/>
              <a:gd name="connsiteX2" fmla="*/ 6155155 w 6156424"/>
              <a:gd name="connsiteY2" fmla="*/ 151961 h 1291000"/>
              <a:gd name="connsiteX3" fmla="*/ 6156354 w 6156424"/>
              <a:gd name="connsiteY3" fmla="*/ 1103250 h 1291000"/>
              <a:gd name="connsiteX4" fmla="*/ 6002755 w 6156424"/>
              <a:gd name="connsiteY4" fmla="*/ 1278300 h 1291000"/>
              <a:gd name="connsiteX5" fmla="*/ 2058 w 6156424"/>
              <a:gd name="connsiteY5" fmla="*/ 1291000 h 1291000"/>
              <a:gd name="connsiteX6" fmla="*/ 0 w 6156424"/>
              <a:gd name="connsiteY6" fmla="*/ 0 h 12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6424" h="1291000">
                <a:moveTo>
                  <a:pt x="0" y="0"/>
                </a:moveTo>
                <a:lnTo>
                  <a:pt x="6003194" y="0"/>
                </a:lnTo>
                <a:cubicBezTo>
                  <a:pt x="6087120" y="0"/>
                  <a:pt x="6155155" y="68035"/>
                  <a:pt x="6155155" y="151961"/>
                </a:cubicBezTo>
                <a:cubicBezTo>
                  <a:pt x="6155555" y="469057"/>
                  <a:pt x="6152521" y="930600"/>
                  <a:pt x="6156354" y="1103250"/>
                </a:cubicBezTo>
                <a:cubicBezTo>
                  <a:pt x="6160187" y="1275900"/>
                  <a:pt x="6007388" y="1270750"/>
                  <a:pt x="6002755" y="1278300"/>
                </a:cubicBezTo>
                <a:lnTo>
                  <a:pt x="2058" y="1291000"/>
                </a:lnTo>
                <a:cubicBezTo>
                  <a:pt x="-764" y="860667"/>
                  <a:pt x="2822" y="430333"/>
                  <a:pt x="0" y="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19050" cmpd="sng">
            <a:noFill/>
          </a:ln>
        </p:spPr>
        <p:txBody>
          <a:bodyPr wrap="square" lIns="504000" tIns="126000" rIns="108000" bIns="144000" anchor="b">
            <a:sp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br>
              <a:rPr lang="en-US" dirty="0"/>
            </a:b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pic>
        <p:nvPicPr>
          <p:cNvPr id="22" name="Afbeelding 21" descr="RB_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538" y="5381099"/>
            <a:ext cx="896774" cy="1075268"/>
          </a:xfrm>
          <a:prstGeom prst="rect">
            <a:avLst/>
          </a:prstGeom>
        </p:spPr>
      </p:pic>
      <p:sp>
        <p:nvSpPr>
          <p:cNvPr id="26" name="Tijdelijke aanduiding voor dianummer 4"/>
          <p:cNvSpPr txBox="1">
            <a:spLocks/>
          </p:cNvSpPr>
          <p:nvPr userDrawn="1"/>
        </p:nvSpPr>
        <p:spPr>
          <a:xfrm>
            <a:off x="7637463" y="6483356"/>
            <a:ext cx="642937" cy="2730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nl-NL"/>
            </a:defPPr>
            <a:lvl1pPr marL="0" algn="r" defTabSz="456999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99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99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98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95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95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21C4A5-98F2-7545-875B-39B2F4500447}" type="slidenum">
              <a:rPr lang="nl-NL">
                <a:solidFill>
                  <a:schemeClr val="bg1"/>
                </a:solidFill>
              </a:rPr>
              <a:pPr/>
              <a:t>‹#›</a:t>
            </a:fld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6837420" y="6266892"/>
            <a:ext cx="642937" cy="2730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21C4A5-98F2-7545-875B-39B2F4500447}" type="slidenum">
              <a:rPr lang="nl-NL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168592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94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00"/>
            <a:fld id="{807DE1C0-0487-EE46-8F1C-852AF5F4A719}" type="datetimeFigureOut">
              <a:rPr lang="nl-NL" smtClean="0">
                <a:solidFill>
                  <a:prstClr val="black"/>
                </a:solidFill>
              </a:rPr>
              <a:pPr defTabSz="914300"/>
              <a:t>15-11-2018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9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94"/>
            <a:ext cx="2133600" cy="365125"/>
          </a:xfrm>
          <a:prstGeom prst="rect">
            <a:avLst/>
          </a:prstGeom>
        </p:spPr>
        <p:txBody>
          <a:bodyPr/>
          <a:lstStyle/>
          <a:p>
            <a:fld id="{074AB103-2FB7-7A48-B0B5-AB568EB1053F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842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P] Standard f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8" y="405607"/>
            <a:ext cx="8229600" cy="63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3"/>
          </p:nvPr>
        </p:nvSpPr>
        <p:spPr>
          <a:xfrm>
            <a:off x="451353" y="1341288"/>
            <a:ext cx="8241231" cy="48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51339" y="6237294"/>
            <a:ext cx="7576038" cy="360363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500">
                <a:solidFill>
                  <a:schemeClr val="bg1">
                    <a:lumMod val="50000"/>
                  </a:schemeClr>
                </a:solidFill>
              </a:defRPr>
            </a:lvl1pPr>
            <a:lvl2pPr>
              <a:spcBef>
                <a:spcPts val="0"/>
              </a:spcBef>
              <a:defRPr sz="500"/>
            </a:lvl2pPr>
            <a:lvl3pPr>
              <a:spcBef>
                <a:spcPts val="0"/>
              </a:spcBef>
              <a:defRPr sz="500"/>
            </a:lvl3pPr>
            <a:lvl4pPr>
              <a:spcBef>
                <a:spcPts val="0"/>
              </a:spcBef>
              <a:defRPr sz="500"/>
            </a:lvl4pPr>
            <a:lvl5pPr>
              <a:spcBef>
                <a:spcPts val="0"/>
              </a:spcBef>
              <a:defRPr sz="500"/>
            </a:lvl5pPr>
          </a:lstStyle>
          <a:p>
            <a:pPr lvl="0"/>
            <a:r>
              <a:rPr lang="en-US" dirty="0"/>
              <a:t>Notes/Sources:</a:t>
            </a:r>
          </a:p>
        </p:txBody>
      </p:sp>
    </p:spTree>
    <p:extLst>
      <p:ext uri="{BB962C8B-B14F-4D97-AF65-F5344CB8AC3E}">
        <p14:creationId xmlns:p14="http://schemas.microsoft.com/office/powerpoint/2010/main" val="150002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>
                <a:solidFill>
                  <a:prstClr val="black">
                    <a:tint val="75000"/>
                  </a:prstClr>
                </a:solidFill>
              </a:rPr>
              <a:t>Voeg hier het organisatie onderdeel in (via Invoegen Voettekst)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A8321-AEB8-432E-8152-EF0A6962F999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9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7743568" y="263621"/>
            <a:ext cx="1103870" cy="112034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1993" tIns="89990" rIns="71993" bIns="899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0">
              <a:lnSpc>
                <a:spcPct val="110000"/>
              </a:lnSpc>
            </a:pPr>
            <a:endParaRPr lang="nl-NL" kern="0" dirty="0">
              <a:solidFill>
                <a:srgbClr val="000000"/>
              </a:solidFill>
              <a:cs typeface="Myriad Pro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920875" y="4571136"/>
            <a:ext cx="4166260" cy="474097"/>
          </a:xfrm>
          <a:prstGeom prst="roundRect">
            <a:avLst>
              <a:gd name="adj" fmla="val 21895"/>
            </a:avLst>
          </a:prstGeom>
          <a:gradFill flip="none" rotWithShape="0">
            <a:gsLst>
              <a:gs pos="0">
                <a:srgbClr val="FF8000"/>
              </a:gs>
              <a:gs pos="94000">
                <a:srgbClr val="FF4D00"/>
              </a:gs>
            </a:gsLst>
            <a:lin ang="1320000" scaled="0"/>
            <a:tileRect/>
          </a:gra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985" tIns="35995" rIns="107989" bIns="53995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 algn="l" defTabSz="45694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l-NL" sz="2100" b="1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6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subtitel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2" hasCustomPrompt="1"/>
          </p:nvPr>
        </p:nvSpPr>
        <p:spPr>
          <a:xfrm>
            <a:off x="0" y="23"/>
            <a:ext cx="9144000" cy="4552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863905" anchor="ctr"/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r>
              <a:rPr lang="nl-NL" dirty="0"/>
              <a:t>Laad foto in en plaats deze naar Achtergrond.</a:t>
            </a:r>
            <a:br>
              <a:rPr lang="nl-NL" dirty="0"/>
            </a:br>
            <a:r>
              <a:rPr lang="nl-NL" dirty="0"/>
              <a:t>(Foto wordt automatisch gecentreerd binnen dit vlak)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944021" y="6172215"/>
            <a:ext cx="4068003" cy="349692"/>
          </a:xfrm>
          <a:prstGeom prst="rect">
            <a:avLst/>
          </a:prstGeom>
        </p:spPr>
        <p:txBody>
          <a:bodyPr wrap="square" lIns="143985" tIns="35995" rIns="143985" bIns="35995" anchor="b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Myriad Pro" pitchFamily="34" charset="0"/>
              </a:defRPr>
            </a:lvl1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spreker</a:t>
            </a:r>
            <a:r>
              <a:rPr lang="en-US" dirty="0"/>
              <a:t>  –  Datum</a:t>
            </a:r>
          </a:p>
        </p:txBody>
      </p:sp>
      <p:sp>
        <p:nvSpPr>
          <p:cNvPr id="13" name="Rechthoek 12"/>
          <p:cNvSpPr/>
          <p:nvPr userDrawn="1"/>
        </p:nvSpPr>
        <p:spPr>
          <a:xfrm>
            <a:off x="5892801" y="4469894"/>
            <a:ext cx="194334" cy="413741"/>
          </a:xfrm>
          <a:prstGeom prst="rect">
            <a:avLst/>
          </a:prstGeom>
          <a:solidFill>
            <a:srgbClr val="FF4D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30" tIns="35995" rIns="91430" bIns="7199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914300">
              <a:lnSpc>
                <a:spcPct val="110000"/>
              </a:lnSpc>
            </a:pPr>
            <a:endParaRPr lang="nl-NL" kern="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title" hasCustomPrompt="1"/>
          </p:nvPr>
        </p:nvSpPr>
        <p:spPr>
          <a:xfrm>
            <a:off x="-57149" y="3291006"/>
            <a:ext cx="6151950" cy="1269802"/>
          </a:xfrm>
          <a:prstGeom prst="round1Rect">
            <a:avLst>
              <a:gd name="adj" fmla="val 11967"/>
            </a:avLst>
          </a:prstGeom>
          <a:solidFill>
            <a:schemeClr val="accent1"/>
          </a:solidFill>
          <a:ln w="19050" cmpd="sng">
            <a:solidFill>
              <a:schemeClr val="bg1"/>
            </a:solidFill>
          </a:ln>
        </p:spPr>
        <p:txBody>
          <a:bodyPr wrap="square" lIns="503945" tIns="125985" rIns="107989" bIns="143985" anchor="b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br>
              <a:rPr lang="en-US" dirty="0"/>
            </a:b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pic>
        <p:nvPicPr>
          <p:cNvPr id="10" name="Afbeelding 9" descr="RB_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538" y="5381099"/>
            <a:ext cx="896774" cy="10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3749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C4A5-98F2-7545-875B-39B2F4500447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l-N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75814" y="1781595"/>
            <a:ext cx="7804586" cy="4572000"/>
          </a:xfrm>
        </p:spPr>
        <p:txBody>
          <a:bodyPr/>
          <a:lstStyle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21" y="6483365"/>
            <a:ext cx="7161651" cy="273051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2164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dia met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C4A5-98F2-7545-875B-39B2F4500447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l-N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75814" y="2235200"/>
            <a:ext cx="7804586" cy="41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72" y="1794933"/>
            <a:ext cx="7042151" cy="440267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Klik om een subtitel te maken</a:t>
            </a:r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21" y="6483365"/>
            <a:ext cx="7161651" cy="273051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2658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C4A5-98F2-7545-875B-39B2F4500447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l-N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75815" y="1773239"/>
            <a:ext cx="3782918" cy="45815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/>
          </p:nvPr>
        </p:nvSpPr>
        <p:spPr>
          <a:xfrm>
            <a:off x="4487363" y="1773239"/>
            <a:ext cx="3793067" cy="45815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21" y="6483365"/>
            <a:ext cx="7161651" cy="273051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067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</a:defRPr>
            </a:lvl1pPr>
          </a:lstStyle>
          <a:p>
            <a:fld id="{4821C4A5-98F2-7545-875B-39B2F450044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 hasCustomPrompt="1"/>
          </p:nvPr>
        </p:nvSpPr>
        <p:spPr>
          <a:xfrm>
            <a:off x="475814" y="1781594"/>
            <a:ext cx="7804586" cy="4572000"/>
          </a:xfrm>
        </p:spPr>
        <p:txBody>
          <a:bodyPr/>
          <a:lstStyle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6483356"/>
            <a:ext cx="7161651" cy="2730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5E6A7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131335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met kolomkopj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C4A5-98F2-7545-875B-39B2F4500447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l-N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75815" y="2218267"/>
            <a:ext cx="3782918" cy="413649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/>
          </p:nvPr>
        </p:nvSpPr>
        <p:spPr>
          <a:xfrm>
            <a:off x="4487363" y="2218267"/>
            <a:ext cx="3793067" cy="413649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475815" y="1795469"/>
            <a:ext cx="3783448" cy="422275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rgbClr val="FF6600"/>
                </a:solidFill>
              </a:defRPr>
            </a:lvl1pPr>
          </a:lstStyle>
          <a:p>
            <a:pPr lvl="0"/>
            <a:r>
              <a:rPr lang="nl-NL"/>
              <a:t>Klik om een kolomkop te maken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4487363" y="1795469"/>
            <a:ext cx="3793067" cy="422275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rgbClr val="FF6600"/>
                </a:solidFill>
              </a:defRPr>
            </a:lvl1pPr>
          </a:lstStyle>
          <a:p>
            <a:pPr lvl="0"/>
            <a:r>
              <a:rPr lang="nl-NL"/>
              <a:t>Klik om een kolomkop te maken</a:t>
            </a:r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21" y="6483365"/>
            <a:ext cx="7161651" cy="273051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1819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breed/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C4A5-98F2-7545-875B-39B2F4500447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l-N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75815" y="1773239"/>
            <a:ext cx="5019052" cy="45815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/>
          </p:nvPr>
        </p:nvSpPr>
        <p:spPr>
          <a:xfrm>
            <a:off x="5731934" y="1773239"/>
            <a:ext cx="2548466" cy="45815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21" y="6483365"/>
            <a:ext cx="7161651" cy="273051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37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smal/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C4A5-98F2-7545-875B-39B2F4500447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l-N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75815" y="1773239"/>
            <a:ext cx="2538318" cy="45815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/>
          </p:nvPr>
        </p:nvSpPr>
        <p:spPr>
          <a:xfrm>
            <a:off x="3259668" y="1773239"/>
            <a:ext cx="5020733" cy="45815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21" y="6483365"/>
            <a:ext cx="7161651" cy="273051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7867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C4A5-98F2-7545-875B-39B2F4500447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l-N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/>
          </p:nvPr>
        </p:nvSpPr>
        <p:spPr>
          <a:xfrm>
            <a:off x="3150466" y="1773239"/>
            <a:ext cx="2448000" cy="45815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5832400" y="1773239"/>
            <a:ext cx="2448000" cy="45815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75815" y="1773239"/>
            <a:ext cx="2448000" cy="45815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21" y="6483365"/>
            <a:ext cx="7161651" cy="273051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4754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7637508" y="6483365"/>
            <a:ext cx="642937" cy="273051"/>
          </a:xfrm>
        </p:spPr>
        <p:txBody>
          <a:bodyPr/>
          <a:lstStyle/>
          <a:p>
            <a:fld id="{4821C4A5-98F2-7545-875B-39B2F4500447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l-N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21" y="6483365"/>
            <a:ext cx="7161651" cy="273051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8008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C4A5-98F2-7545-875B-39B2F4500447}" type="slidenum">
              <a:rPr lang="nl-NL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l-N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75814" y="2632414"/>
            <a:ext cx="7804586" cy="609398"/>
          </a:xfrm>
          <a:effectLst/>
        </p:spPr>
        <p:txBody>
          <a:bodyPr anchor="b">
            <a:spAutoFit/>
          </a:bodyPr>
          <a:lstStyle>
            <a:lvl1pPr>
              <a:defRPr sz="4400" b="0" i="0">
                <a:solidFill>
                  <a:schemeClr val="accent2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01679" y="3359845"/>
            <a:ext cx="7778749" cy="46165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een subtitel te maken</a:t>
            </a:r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21" y="6483365"/>
            <a:ext cx="7161651" cy="273051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8991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met groo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  <a:noFill/>
          <a:ln>
            <a:noFill/>
          </a:ln>
        </p:spPr>
        <p:txBody>
          <a:bodyPr l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+mn-lt"/>
                <a:cs typeface="Myriad Pro"/>
              </a:defRPr>
            </a:lvl1pPr>
            <a:lvl2pPr marL="457062" indent="0">
              <a:buNone/>
              <a:defRPr sz="2800"/>
            </a:lvl2pPr>
            <a:lvl3pPr marL="914124" indent="0">
              <a:buNone/>
              <a:defRPr sz="2500"/>
            </a:lvl3pPr>
            <a:lvl4pPr marL="1371186" indent="0">
              <a:buNone/>
              <a:defRPr sz="2000"/>
            </a:lvl4pPr>
            <a:lvl5pPr marL="1828247" indent="0">
              <a:buNone/>
              <a:defRPr sz="2000"/>
            </a:lvl5pPr>
            <a:lvl6pPr marL="2285309" indent="0">
              <a:buNone/>
              <a:defRPr sz="2000"/>
            </a:lvl6pPr>
            <a:lvl7pPr marL="2742372" indent="0">
              <a:buNone/>
              <a:defRPr sz="2000"/>
            </a:lvl7pPr>
            <a:lvl8pPr marL="3199431" indent="0">
              <a:buNone/>
              <a:defRPr sz="2000"/>
            </a:lvl8pPr>
            <a:lvl9pPr marL="3656493" indent="0">
              <a:buNone/>
              <a:defRPr sz="2000"/>
            </a:lvl9pPr>
          </a:lstStyle>
          <a:p>
            <a:r>
              <a:rPr lang="nl-NL" dirty="0"/>
              <a:t>Laad foto in en plaats deze naar Achtergrond.</a:t>
            </a:r>
            <a:br>
              <a:rPr lang="nl-NL" dirty="0"/>
            </a:br>
            <a:r>
              <a:rPr lang="nl-NL" dirty="0"/>
              <a:t>(Foto wordt automatisch gecentreerd binnen dit vlak)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5814" y="2092882"/>
            <a:ext cx="7804586" cy="609398"/>
          </a:xfrm>
          <a:effectLst>
            <a:outerShdw blurRad="63500" dist="25400" dir="5400000" algn="tl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txBody>
          <a:bodyPr anchor="b">
            <a:sp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2811853"/>
            <a:ext cx="7778750" cy="461655"/>
          </a:xfrm>
          <a:effectLst>
            <a:outerShdw blurRad="63500" dist="25400" dir="5400000" algn="tl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een subtitel te maken</a:t>
            </a:r>
          </a:p>
        </p:txBody>
      </p:sp>
      <p:sp>
        <p:nvSpPr>
          <p:cNvPr id="8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7637508" y="6483365"/>
            <a:ext cx="642937" cy="273051"/>
          </a:xfrm>
        </p:spPr>
        <p:txBody>
          <a:bodyPr/>
          <a:lstStyle/>
          <a:p>
            <a:fld id="{4821C4A5-98F2-7545-875B-39B2F4500447}" type="slidenum">
              <a:rPr lang="nl-NL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l-N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21" y="6483365"/>
            <a:ext cx="7161651" cy="273051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8329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7743568" y="263621"/>
            <a:ext cx="1103870" cy="112034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1993" tIns="89990" rIns="71993" bIns="899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0">
              <a:lnSpc>
                <a:spcPct val="110000"/>
              </a:lnSpc>
            </a:pPr>
            <a:endParaRPr lang="nl-NL" kern="0" dirty="0">
              <a:solidFill>
                <a:srgbClr val="000000"/>
              </a:solidFill>
              <a:cs typeface="Myriad Pro"/>
            </a:endParaRP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003800"/>
          </a:xfrm>
          <a:solidFill>
            <a:srgbClr val="EAEAEA"/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Laad foto in en plaats deze naar Achtergrond.</a:t>
            </a:r>
            <a:br>
              <a:rPr lang="nl-NL" dirty="0"/>
            </a:br>
            <a:r>
              <a:rPr lang="nl-NL" dirty="0"/>
              <a:t>(Foto wordt automatisch gecentreerd binnen dit vlak)</a:t>
            </a:r>
            <a:endParaRPr lang="en-US" dirty="0"/>
          </a:p>
        </p:txBody>
      </p:sp>
      <p:sp>
        <p:nvSpPr>
          <p:cNvPr id="21" name="Titel 14"/>
          <p:cNvSpPr>
            <a:spLocks noGrp="1"/>
          </p:cNvSpPr>
          <p:nvPr>
            <p:ph type="title" hasCustomPrompt="1"/>
          </p:nvPr>
        </p:nvSpPr>
        <p:spPr>
          <a:xfrm>
            <a:off x="12" y="3286773"/>
            <a:ext cx="6096069" cy="1269802"/>
          </a:xfrm>
          <a:custGeom>
            <a:avLst/>
            <a:gdLst>
              <a:gd name="connsiteX0" fmla="*/ 0 w 6151950"/>
              <a:gd name="connsiteY0" fmla="*/ 0 h 1269833"/>
              <a:gd name="connsiteX1" fmla="*/ 5999989 w 6151950"/>
              <a:gd name="connsiteY1" fmla="*/ 0 h 1269833"/>
              <a:gd name="connsiteX2" fmla="*/ 6151950 w 6151950"/>
              <a:gd name="connsiteY2" fmla="*/ 151961 h 1269833"/>
              <a:gd name="connsiteX3" fmla="*/ 6151950 w 6151950"/>
              <a:gd name="connsiteY3" fmla="*/ 1269833 h 1269833"/>
              <a:gd name="connsiteX4" fmla="*/ 0 w 6151950"/>
              <a:gd name="connsiteY4" fmla="*/ 1269833 h 1269833"/>
              <a:gd name="connsiteX5" fmla="*/ 0 w 6151950"/>
              <a:gd name="connsiteY5" fmla="*/ 0 h 1269833"/>
              <a:gd name="connsiteX0" fmla="*/ 0 w 6151950"/>
              <a:gd name="connsiteY0" fmla="*/ 0 h 1278300"/>
              <a:gd name="connsiteX1" fmla="*/ 5999989 w 6151950"/>
              <a:gd name="connsiteY1" fmla="*/ 0 h 1278300"/>
              <a:gd name="connsiteX2" fmla="*/ 6151950 w 6151950"/>
              <a:gd name="connsiteY2" fmla="*/ 151961 h 1278300"/>
              <a:gd name="connsiteX3" fmla="*/ 5999550 w 6151950"/>
              <a:gd name="connsiteY3" fmla="*/ 1278300 h 1278300"/>
              <a:gd name="connsiteX4" fmla="*/ 0 w 6151950"/>
              <a:gd name="connsiteY4" fmla="*/ 1269833 h 1278300"/>
              <a:gd name="connsiteX5" fmla="*/ 0 w 6151950"/>
              <a:gd name="connsiteY5" fmla="*/ 0 h 1278300"/>
              <a:gd name="connsiteX0" fmla="*/ 0 w 6151950"/>
              <a:gd name="connsiteY0" fmla="*/ 0 h 1278300"/>
              <a:gd name="connsiteX1" fmla="*/ 5999989 w 6151950"/>
              <a:gd name="connsiteY1" fmla="*/ 0 h 1278300"/>
              <a:gd name="connsiteX2" fmla="*/ 6151950 w 6151950"/>
              <a:gd name="connsiteY2" fmla="*/ 151961 h 1278300"/>
              <a:gd name="connsiteX3" fmla="*/ 6026149 w 6151950"/>
              <a:gd name="connsiteY3" fmla="*/ 1052450 h 1278300"/>
              <a:gd name="connsiteX4" fmla="*/ 5999550 w 6151950"/>
              <a:gd name="connsiteY4" fmla="*/ 1278300 h 1278300"/>
              <a:gd name="connsiteX5" fmla="*/ 0 w 6151950"/>
              <a:gd name="connsiteY5" fmla="*/ 1269833 h 1278300"/>
              <a:gd name="connsiteX6" fmla="*/ 0 w 6151950"/>
              <a:gd name="connsiteY6" fmla="*/ 0 h 1278300"/>
              <a:gd name="connsiteX0" fmla="*/ 0 w 6153149"/>
              <a:gd name="connsiteY0" fmla="*/ 0 h 1278300"/>
              <a:gd name="connsiteX1" fmla="*/ 5999989 w 6153149"/>
              <a:gd name="connsiteY1" fmla="*/ 0 h 1278300"/>
              <a:gd name="connsiteX2" fmla="*/ 6151950 w 6153149"/>
              <a:gd name="connsiteY2" fmla="*/ 151961 h 1278300"/>
              <a:gd name="connsiteX3" fmla="*/ 6153149 w 6153149"/>
              <a:gd name="connsiteY3" fmla="*/ 1103250 h 1278300"/>
              <a:gd name="connsiteX4" fmla="*/ 5999550 w 6153149"/>
              <a:gd name="connsiteY4" fmla="*/ 1278300 h 1278300"/>
              <a:gd name="connsiteX5" fmla="*/ 0 w 6153149"/>
              <a:gd name="connsiteY5" fmla="*/ 1269833 h 1278300"/>
              <a:gd name="connsiteX6" fmla="*/ 0 w 6153149"/>
              <a:gd name="connsiteY6" fmla="*/ 0 h 1278300"/>
              <a:gd name="connsiteX0" fmla="*/ 0 w 6153149"/>
              <a:gd name="connsiteY0" fmla="*/ 0 h 1278300"/>
              <a:gd name="connsiteX1" fmla="*/ 5999989 w 6153149"/>
              <a:gd name="connsiteY1" fmla="*/ 0 h 1278300"/>
              <a:gd name="connsiteX2" fmla="*/ 6151950 w 6153149"/>
              <a:gd name="connsiteY2" fmla="*/ 151961 h 1278300"/>
              <a:gd name="connsiteX3" fmla="*/ 6153149 w 6153149"/>
              <a:gd name="connsiteY3" fmla="*/ 1103250 h 1278300"/>
              <a:gd name="connsiteX4" fmla="*/ 5999550 w 6153149"/>
              <a:gd name="connsiteY4" fmla="*/ 1278300 h 1278300"/>
              <a:gd name="connsiteX5" fmla="*/ 0 w 6153149"/>
              <a:gd name="connsiteY5" fmla="*/ 1269833 h 1278300"/>
              <a:gd name="connsiteX6" fmla="*/ 0 w 6153149"/>
              <a:gd name="connsiteY6" fmla="*/ 0 h 1278300"/>
              <a:gd name="connsiteX0" fmla="*/ 0 w 6153149"/>
              <a:gd name="connsiteY0" fmla="*/ 0 h 1278300"/>
              <a:gd name="connsiteX1" fmla="*/ 5999989 w 6153149"/>
              <a:gd name="connsiteY1" fmla="*/ 0 h 1278300"/>
              <a:gd name="connsiteX2" fmla="*/ 6151950 w 6153149"/>
              <a:gd name="connsiteY2" fmla="*/ 151961 h 1278300"/>
              <a:gd name="connsiteX3" fmla="*/ 6153149 w 6153149"/>
              <a:gd name="connsiteY3" fmla="*/ 1103250 h 1278300"/>
              <a:gd name="connsiteX4" fmla="*/ 5999550 w 6153149"/>
              <a:gd name="connsiteY4" fmla="*/ 1278300 h 1278300"/>
              <a:gd name="connsiteX5" fmla="*/ 0 w 6153149"/>
              <a:gd name="connsiteY5" fmla="*/ 1269833 h 1278300"/>
              <a:gd name="connsiteX6" fmla="*/ 0 w 6153149"/>
              <a:gd name="connsiteY6" fmla="*/ 0 h 1278300"/>
              <a:gd name="connsiteX0" fmla="*/ 0 w 6153229"/>
              <a:gd name="connsiteY0" fmla="*/ 0 h 1278300"/>
              <a:gd name="connsiteX1" fmla="*/ 5999989 w 6153229"/>
              <a:gd name="connsiteY1" fmla="*/ 0 h 1278300"/>
              <a:gd name="connsiteX2" fmla="*/ 6151950 w 6153229"/>
              <a:gd name="connsiteY2" fmla="*/ 151961 h 1278300"/>
              <a:gd name="connsiteX3" fmla="*/ 6153149 w 6153229"/>
              <a:gd name="connsiteY3" fmla="*/ 1103250 h 1278300"/>
              <a:gd name="connsiteX4" fmla="*/ 5999550 w 6153229"/>
              <a:gd name="connsiteY4" fmla="*/ 1278300 h 1278300"/>
              <a:gd name="connsiteX5" fmla="*/ 0 w 6153229"/>
              <a:gd name="connsiteY5" fmla="*/ 1269833 h 1278300"/>
              <a:gd name="connsiteX6" fmla="*/ 0 w 6153229"/>
              <a:gd name="connsiteY6" fmla="*/ 0 h 1278300"/>
              <a:gd name="connsiteX0" fmla="*/ 0 w 6153219"/>
              <a:gd name="connsiteY0" fmla="*/ 0 h 1278300"/>
              <a:gd name="connsiteX1" fmla="*/ 5999989 w 6153219"/>
              <a:gd name="connsiteY1" fmla="*/ 0 h 1278300"/>
              <a:gd name="connsiteX2" fmla="*/ 6151950 w 6153219"/>
              <a:gd name="connsiteY2" fmla="*/ 151961 h 1278300"/>
              <a:gd name="connsiteX3" fmla="*/ 6153149 w 6153219"/>
              <a:gd name="connsiteY3" fmla="*/ 1103250 h 1278300"/>
              <a:gd name="connsiteX4" fmla="*/ 5999550 w 6153219"/>
              <a:gd name="connsiteY4" fmla="*/ 1278300 h 1278300"/>
              <a:gd name="connsiteX5" fmla="*/ 0 w 6153219"/>
              <a:gd name="connsiteY5" fmla="*/ 1269833 h 1278300"/>
              <a:gd name="connsiteX6" fmla="*/ 0 w 6153219"/>
              <a:gd name="connsiteY6" fmla="*/ 0 h 1278300"/>
              <a:gd name="connsiteX0" fmla="*/ 4233 w 6157452"/>
              <a:gd name="connsiteY0" fmla="*/ 0 h 1282533"/>
              <a:gd name="connsiteX1" fmla="*/ 6004222 w 6157452"/>
              <a:gd name="connsiteY1" fmla="*/ 0 h 1282533"/>
              <a:gd name="connsiteX2" fmla="*/ 6156183 w 6157452"/>
              <a:gd name="connsiteY2" fmla="*/ 151961 h 1282533"/>
              <a:gd name="connsiteX3" fmla="*/ 6157382 w 6157452"/>
              <a:gd name="connsiteY3" fmla="*/ 1103250 h 1282533"/>
              <a:gd name="connsiteX4" fmla="*/ 6003783 w 6157452"/>
              <a:gd name="connsiteY4" fmla="*/ 1278300 h 1282533"/>
              <a:gd name="connsiteX5" fmla="*/ 0 w 6157452"/>
              <a:gd name="connsiteY5" fmla="*/ 1282533 h 1282533"/>
              <a:gd name="connsiteX6" fmla="*/ 4233 w 6157452"/>
              <a:gd name="connsiteY6" fmla="*/ 0 h 1282533"/>
              <a:gd name="connsiteX0" fmla="*/ 0 w 6153219"/>
              <a:gd name="connsiteY0" fmla="*/ 0 h 1291000"/>
              <a:gd name="connsiteX1" fmla="*/ 5999989 w 6153219"/>
              <a:gd name="connsiteY1" fmla="*/ 0 h 1291000"/>
              <a:gd name="connsiteX2" fmla="*/ 6151950 w 6153219"/>
              <a:gd name="connsiteY2" fmla="*/ 151961 h 1291000"/>
              <a:gd name="connsiteX3" fmla="*/ 6153149 w 6153219"/>
              <a:gd name="connsiteY3" fmla="*/ 1103250 h 1291000"/>
              <a:gd name="connsiteX4" fmla="*/ 5999550 w 6153219"/>
              <a:gd name="connsiteY4" fmla="*/ 1278300 h 1291000"/>
              <a:gd name="connsiteX5" fmla="*/ 8467 w 6153219"/>
              <a:gd name="connsiteY5" fmla="*/ 1291000 h 1291000"/>
              <a:gd name="connsiteX6" fmla="*/ 0 w 6153219"/>
              <a:gd name="connsiteY6" fmla="*/ 0 h 1291000"/>
              <a:gd name="connsiteX0" fmla="*/ 0 w 6156424"/>
              <a:gd name="connsiteY0" fmla="*/ 0 h 1291000"/>
              <a:gd name="connsiteX1" fmla="*/ 6003194 w 6156424"/>
              <a:gd name="connsiteY1" fmla="*/ 0 h 1291000"/>
              <a:gd name="connsiteX2" fmla="*/ 6155155 w 6156424"/>
              <a:gd name="connsiteY2" fmla="*/ 151961 h 1291000"/>
              <a:gd name="connsiteX3" fmla="*/ 6156354 w 6156424"/>
              <a:gd name="connsiteY3" fmla="*/ 1103250 h 1291000"/>
              <a:gd name="connsiteX4" fmla="*/ 6002755 w 6156424"/>
              <a:gd name="connsiteY4" fmla="*/ 1278300 h 1291000"/>
              <a:gd name="connsiteX5" fmla="*/ 11672 w 6156424"/>
              <a:gd name="connsiteY5" fmla="*/ 1291000 h 1291000"/>
              <a:gd name="connsiteX6" fmla="*/ 0 w 6156424"/>
              <a:gd name="connsiteY6" fmla="*/ 0 h 1291000"/>
              <a:gd name="connsiteX0" fmla="*/ 0 w 6156424"/>
              <a:gd name="connsiteY0" fmla="*/ 0 h 1291000"/>
              <a:gd name="connsiteX1" fmla="*/ 6003194 w 6156424"/>
              <a:gd name="connsiteY1" fmla="*/ 0 h 1291000"/>
              <a:gd name="connsiteX2" fmla="*/ 6155155 w 6156424"/>
              <a:gd name="connsiteY2" fmla="*/ 151961 h 1291000"/>
              <a:gd name="connsiteX3" fmla="*/ 6156354 w 6156424"/>
              <a:gd name="connsiteY3" fmla="*/ 1103250 h 1291000"/>
              <a:gd name="connsiteX4" fmla="*/ 6002755 w 6156424"/>
              <a:gd name="connsiteY4" fmla="*/ 1278300 h 1291000"/>
              <a:gd name="connsiteX5" fmla="*/ 2058 w 6156424"/>
              <a:gd name="connsiteY5" fmla="*/ 1291000 h 1291000"/>
              <a:gd name="connsiteX6" fmla="*/ 0 w 6156424"/>
              <a:gd name="connsiteY6" fmla="*/ 0 h 12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6424" h="1291000">
                <a:moveTo>
                  <a:pt x="0" y="0"/>
                </a:moveTo>
                <a:lnTo>
                  <a:pt x="6003194" y="0"/>
                </a:lnTo>
                <a:cubicBezTo>
                  <a:pt x="6087120" y="0"/>
                  <a:pt x="6155155" y="68035"/>
                  <a:pt x="6155155" y="151961"/>
                </a:cubicBezTo>
                <a:cubicBezTo>
                  <a:pt x="6155555" y="469057"/>
                  <a:pt x="6152521" y="930600"/>
                  <a:pt x="6156354" y="1103250"/>
                </a:cubicBezTo>
                <a:cubicBezTo>
                  <a:pt x="6160187" y="1275900"/>
                  <a:pt x="6007388" y="1270750"/>
                  <a:pt x="6002755" y="1278300"/>
                </a:cubicBezTo>
                <a:lnTo>
                  <a:pt x="2058" y="1291000"/>
                </a:lnTo>
                <a:cubicBezTo>
                  <a:pt x="-764" y="860667"/>
                  <a:pt x="2822" y="430333"/>
                  <a:pt x="0" y="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19050" cmpd="sng">
            <a:noFill/>
          </a:ln>
        </p:spPr>
        <p:txBody>
          <a:bodyPr wrap="square" lIns="503945" tIns="125985" rIns="107989" bIns="143985" anchor="b">
            <a:sp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br>
              <a:rPr lang="en-US" dirty="0"/>
            </a:b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pic>
        <p:nvPicPr>
          <p:cNvPr id="22" name="Afbeelding 21" descr="RB_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538" y="5381099"/>
            <a:ext cx="896774" cy="1075268"/>
          </a:xfrm>
          <a:prstGeom prst="rect">
            <a:avLst/>
          </a:prstGeom>
        </p:spPr>
      </p:pic>
      <p:sp>
        <p:nvSpPr>
          <p:cNvPr id="26" name="Tijdelijke aanduiding voor dianummer 4"/>
          <p:cNvSpPr txBox="1">
            <a:spLocks/>
          </p:cNvSpPr>
          <p:nvPr userDrawn="1"/>
        </p:nvSpPr>
        <p:spPr>
          <a:xfrm>
            <a:off x="7637508" y="6483365"/>
            <a:ext cx="642937" cy="273051"/>
          </a:xfrm>
          <a:prstGeom prst="rect">
            <a:avLst/>
          </a:prstGeom>
        </p:spPr>
        <p:txBody>
          <a:bodyPr vert="horz" lIns="91430" tIns="45715" rIns="0" bIns="45715" rtlCol="0" anchor="ctr"/>
          <a:lstStyle>
            <a:defPPr>
              <a:defRPr lang="nl-NL"/>
            </a:defPPr>
            <a:lvl1pPr marL="0" algn="r" defTabSz="456999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99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99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98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95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95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21C4A5-98F2-7545-875B-39B2F4500447}" type="slidenum">
              <a:rPr lang="nl-NL">
                <a:solidFill>
                  <a:prstClr val="white"/>
                </a:solidFill>
              </a:rPr>
              <a:pPr/>
              <a:t>‹#›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6837453" y="6266901"/>
            <a:ext cx="642937" cy="27305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21C4A5-98F2-7545-875B-39B2F4500447}" type="slidenum">
              <a:rPr lang="nl-NL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862838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>
                <a:solidFill>
                  <a:prstClr val="black">
                    <a:tint val="75000"/>
                  </a:prstClr>
                </a:solidFill>
              </a:rPr>
              <a:t>Voeg hier het organisatie onderdeel in (via Invoegen Voettekst)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A8321-AEB8-432E-8152-EF0A6962F999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6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dia met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</a:defRPr>
            </a:lvl1pPr>
          </a:lstStyle>
          <a:p>
            <a:fld id="{4821C4A5-98F2-7545-875B-39B2F450044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75814" y="2235200"/>
            <a:ext cx="7804586" cy="41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49" y="1794933"/>
            <a:ext cx="7042151" cy="440267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Klik om een subtitel te maken</a:t>
            </a:r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6483356"/>
            <a:ext cx="7161651" cy="2730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5E6A7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181830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</a:defRPr>
            </a:lvl1pPr>
          </a:lstStyle>
          <a:p>
            <a:fld id="{4821C4A5-98F2-7545-875B-39B2F450044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 hasCustomPrompt="1"/>
          </p:nvPr>
        </p:nvSpPr>
        <p:spPr>
          <a:xfrm>
            <a:off x="475815" y="1773238"/>
            <a:ext cx="3782918" cy="45815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 hasCustomPrompt="1"/>
          </p:nvPr>
        </p:nvSpPr>
        <p:spPr>
          <a:xfrm>
            <a:off x="4487333" y="1773238"/>
            <a:ext cx="3793067" cy="45815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6483356"/>
            <a:ext cx="7161651" cy="2730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5E6A7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522774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met kolomkopj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</a:defRPr>
            </a:lvl1pPr>
          </a:lstStyle>
          <a:p>
            <a:fld id="{4821C4A5-98F2-7545-875B-39B2F450044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 hasCustomPrompt="1"/>
          </p:nvPr>
        </p:nvSpPr>
        <p:spPr>
          <a:xfrm>
            <a:off x="475815" y="2218267"/>
            <a:ext cx="3782918" cy="41364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 hasCustomPrompt="1"/>
          </p:nvPr>
        </p:nvSpPr>
        <p:spPr>
          <a:xfrm>
            <a:off x="4487333" y="2218267"/>
            <a:ext cx="3793067" cy="41364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475815" y="1795463"/>
            <a:ext cx="3783448" cy="422275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rgbClr val="FF6600"/>
                </a:solidFill>
              </a:defRPr>
            </a:lvl1pPr>
          </a:lstStyle>
          <a:p>
            <a:pPr lvl="0"/>
            <a:r>
              <a:rPr lang="nl-NL"/>
              <a:t>Klik om een kolomkop te maken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4487333" y="1795463"/>
            <a:ext cx="3793067" cy="422275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rgbClr val="FF6600"/>
                </a:solidFill>
              </a:defRPr>
            </a:lvl1pPr>
          </a:lstStyle>
          <a:p>
            <a:pPr lvl="0"/>
            <a:r>
              <a:rPr lang="nl-NL"/>
              <a:t>Klik om een kolomkop te maken</a:t>
            </a:r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6483356"/>
            <a:ext cx="7161651" cy="2730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5E6A7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22258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breed/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</a:defRPr>
            </a:lvl1pPr>
          </a:lstStyle>
          <a:p>
            <a:fld id="{4821C4A5-98F2-7545-875B-39B2F450044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 hasCustomPrompt="1"/>
          </p:nvPr>
        </p:nvSpPr>
        <p:spPr>
          <a:xfrm>
            <a:off x="475815" y="1773238"/>
            <a:ext cx="5019052" cy="45815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 hasCustomPrompt="1"/>
          </p:nvPr>
        </p:nvSpPr>
        <p:spPr>
          <a:xfrm>
            <a:off x="5731934" y="1773238"/>
            <a:ext cx="2548466" cy="45815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6483356"/>
            <a:ext cx="7161651" cy="2730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5E6A7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60462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smal/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</a:defRPr>
            </a:lvl1pPr>
          </a:lstStyle>
          <a:p>
            <a:fld id="{4821C4A5-98F2-7545-875B-39B2F450044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 hasCustomPrompt="1"/>
          </p:nvPr>
        </p:nvSpPr>
        <p:spPr>
          <a:xfrm>
            <a:off x="475815" y="1773238"/>
            <a:ext cx="2538318" cy="45815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 hasCustomPrompt="1"/>
          </p:nvPr>
        </p:nvSpPr>
        <p:spPr>
          <a:xfrm>
            <a:off x="3259667" y="1773238"/>
            <a:ext cx="5020733" cy="45815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6483356"/>
            <a:ext cx="7161651" cy="2730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5E6A7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2714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</a:defRPr>
            </a:lvl1pPr>
          </a:lstStyle>
          <a:p>
            <a:fld id="{4821C4A5-98F2-7545-875B-39B2F450044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 hasCustomPrompt="1"/>
          </p:nvPr>
        </p:nvSpPr>
        <p:spPr>
          <a:xfrm>
            <a:off x="3150466" y="1773238"/>
            <a:ext cx="2448000" cy="45815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6" name="Tijdelijke aanduiding voor inhoud 6"/>
          <p:cNvSpPr>
            <a:spLocks noGrp="1"/>
          </p:cNvSpPr>
          <p:nvPr>
            <p:ph sz="quarter" idx="13" hasCustomPrompt="1"/>
          </p:nvPr>
        </p:nvSpPr>
        <p:spPr>
          <a:xfrm>
            <a:off x="5832400" y="1773238"/>
            <a:ext cx="2448000" cy="45815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8" name="Tijdelijke aanduiding voor inhoud 6"/>
          <p:cNvSpPr>
            <a:spLocks noGrp="1"/>
          </p:cNvSpPr>
          <p:nvPr>
            <p:ph sz="quarter" idx="14" hasCustomPrompt="1"/>
          </p:nvPr>
        </p:nvSpPr>
        <p:spPr>
          <a:xfrm>
            <a:off x="475815" y="1773238"/>
            <a:ext cx="2448000" cy="45815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6483356"/>
            <a:ext cx="7161651" cy="2730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5E6A7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601930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7637463" y="6483356"/>
            <a:ext cx="642937" cy="273050"/>
          </a:xfrm>
        </p:spPr>
        <p:txBody>
          <a:bodyPr/>
          <a:lstStyle>
            <a:lvl1pPr>
              <a:defRPr>
                <a:solidFill>
                  <a:srgbClr val="5E6A71"/>
                </a:solidFill>
              </a:defRPr>
            </a:lvl1pPr>
          </a:lstStyle>
          <a:p>
            <a:fld id="{4821C4A5-98F2-7545-875B-39B2F450044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6483356"/>
            <a:ext cx="7161651" cy="2730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5E6A7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234228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5814" y="255055"/>
            <a:ext cx="7042586" cy="11673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nl-NL" dirty="0"/>
          </a:p>
        </p:txBody>
      </p:sp>
      <p:sp>
        <p:nvSpPr>
          <p:cNvPr id="5" name="Kader 4" hidden="1"/>
          <p:cNvSpPr/>
          <p:nvPr/>
        </p:nvSpPr>
        <p:spPr>
          <a:xfrm>
            <a:off x="-540568" y="-544790"/>
            <a:ext cx="10225136" cy="7947581"/>
          </a:xfrm>
          <a:prstGeom prst="frame">
            <a:avLst>
              <a:gd name="adj1" fmla="val 6674"/>
            </a:avLst>
          </a:prstGeom>
          <a:noFill/>
          <a:ln w="6350" cap="flat" cmpd="sng" algn="ctr">
            <a:solidFill>
              <a:schemeClr val="accent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36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637463" y="6483356"/>
            <a:ext cx="642937" cy="2730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rgbClr val="5E6A71"/>
                </a:solidFill>
              </a:defRPr>
            </a:lvl1pPr>
          </a:lstStyle>
          <a:p>
            <a:fld id="{4821C4A5-98F2-7545-875B-39B2F450044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475812" y="1782763"/>
            <a:ext cx="7804588" cy="457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</p:txBody>
      </p:sp>
      <p:pic>
        <p:nvPicPr>
          <p:cNvPr id="3" name="Afbeelding 2" descr="RB_logo_rgb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840" y="423333"/>
            <a:ext cx="679765" cy="821267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6483356"/>
            <a:ext cx="7161651" cy="2730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5E6A7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06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51" r:id="rId4"/>
    <p:sldLayoutId id="2147483662" r:id="rId5"/>
    <p:sldLayoutId id="2147483663" r:id="rId6"/>
    <p:sldLayoutId id="2147483664" r:id="rId7"/>
    <p:sldLayoutId id="2147483670" r:id="rId8"/>
    <p:sldLayoutId id="2147483659" r:id="rId9"/>
    <p:sldLayoutId id="2147483654" r:id="rId10"/>
    <p:sldLayoutId id="2147483661" r:id="rId11"/>
    <p:sldLayoutId id="2147483672" r:id="rId12"/>
    <p:sldLayoutId id="2147483687" r:id="rId13"/>
    <p:sldLayoutId id="2147483688" r:id="rId14"/>
    <p:sldLayoutId id="2147483689" r:id="rId15"/>
  </p:sldLayoutIdLst>
  <p:transition>
    <p:fade/>
  </p:transition>
  <p:hf hdr="0" ftr="0" dt="0"/>
  <p:txStyles>
    <p:titleStyle>
      <a:lvl1pPr algn="l" defTabSz="456999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2"/>
          </a:solidFill>
          <a:latin typeface="+mj-lt"/>
          <a:ea typeface="+mj-ea"/>
          <a:cs typeface="Myriad Pro Light"/>
        </a:defRPr>
      </a:lvl1pPr>
    </p:titleStyle>
    <p:bodyStyle>
      <a:lvl1pPr marL="216000" marR="0" indent="-2160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/>
        </a:buClr>
        <a:buSzPct val="90000"/>
        <a:buFont typeface="Lucida Grande"/>
        <a:buChar char="•"/>
        <a:tabLst/>
        <a:defRPr kumimoji="0" lang="nl-NL" sz="20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Myriad Pro Light" pitchFamily="34" charset="0"/>
        </a:defRPr>
      </a:lvl1pPr>
      <a:lvl2pPr marL="432000" marR="0" indent="-2160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Pct val="90000"/>
        <a:buFont typeface="Lucida Grande"/>
        <a:buChar char="•"/>
        <a:tabLst/>
        <a:defRPr kumimoji="0" lang="nl-NL" sz="1800" b="0" i="0" u="none" strike="noStrike" kern="120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Myriad Pro Light" pitchFamily="34" charset="0"/>
        </a:defRPr>
      </a:lvl2pPr>
      <a:lvl3pPr marL="648000" marR="0" indent="-2160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/>
        </a:buClr>
        <a:buSzPct val="90000"/>
        <a:buFont typeface="Lucida Grande"/>
        <a:buChar char="•"/>
        <a:tabLst/>
        <a:defRPr kumimoji="0" lang="nl-NL" sz="1600" b="0" i="0" u="none" strike="noStrike" kern="1200" cap="none" spc="0" normalizeH="0" baseline="0" noProof="0">
          <a:ln>
            <a:noFill/>
          </a:ln>
          <a:solidFill>
            <a:prstClr val="black"/>
          </a:solidFill>
          <a:effectLst/>
          <a:uLnTx/>
          <a:uFillTx/>
          <a:latin typeface="+mn-lt"/>
          <a:ea typeface="+mn-ea"/>
          <a:cs typeface="Mongolian Baiti" pitchFamily="66" charset="0"/>
        </a:defRPr>
      </a:lvl3pPr>
      <a:lvl4pPr marL="864000" marR="0" indent="-2160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5E6A71"/>
        </a:buClr>
        <a:buSzPct val="80000"/>
        <a:buFont typeface="Arial" pitchFamily="34" charset="0"/>
        <a:buChar char="•"/>
        <a:tabLst/>
        <a:defRPr kumimoji="0" lang="nl-NL" sz="16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Mongolian Baiti" pitchFamily="66" charset="0"/>
        </a:defRPr>
      </a:lvl4pPr>
      <a:lvl5pPr marL="1588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kumimoji="0" lang="nl-NL" sz="1800" b="1" i="1" u="none" strike="noStrike" kern="1200" cap="none" spc="0" normalizeH="0" baseline="0" noProof="0">
          <a:ln>
            <a:noFill/>
          </a:ln>
          <a:solidFill>
            <a:schemeClr val="tx2"/>
          </a:solidFill>
          <a:effectLst/>
          <a:uLnTx/>
          <a:uFillTx/>
          <a:latin typeface="+mn-lt"/>
          <a:ea typeface="+mn-ea"/>
          <a:cs typeface="Mongolian Baiti" pitchFamily="66" charset="0"/>
        </a:defRPr>
      </a:lvl5pPr>
      <a:lvl6pPr marL="177800" indent="-177800" algn="l" defTabSz="456999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7800" indent="-177800" algn="l" defTabSz="456999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95" indent="-228500" algn="l" defTabSz="45699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95" indent="-228500" algn="l" defTabSz="45699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9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9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8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7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7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97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95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95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5814" y="255083"/>
            <a:ext cx="7042586" cy="11673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nl-NL" dirty="0"/>
          </a:p>
        </p:txBody>
      </p:sp>
      <p:sp>
        <p:nvSpPr>
          <p:cNvPr id="5" name="Kader 4" hidden="1"/>
          <p:cNvSpPr/>
          <p:nvPr/>
        </p:nvSpPr>
        <p:spPr>
          <a:xfrm>
            <a:off x="-540568" y="-544789"/>
            <a:ext cx="10225136" cy="7947581"/>
          </a:xfrm>
          <a:prstGeom prst="frame">
            <a:avLst>
              <a:gd name="adj1" fmla="val 6674"/>
            </a:avLst>
          </a:prstGeom>
          <a:noFill/>
          <a:ln w="6350" cap="flat" cmpd="sng" algn="ctr">
            <a:solidFill>
              <a:schemeClr val="accent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30" tIns="35995" rIns="91430" bIns="719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0">
              <a:lnSpc>
                <a:spcPct val="110000"/>
              </a:lnSpc>
            </a:pPr>
            <a:endParaRPr lang="nl-NL" kern="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637508" y="6483365"/>
            <a:ext cx="642937" cy="273051"/>
          </a:xfrm>
          <a:prstGeom prst="rect">
            <a:avLst/>
          </a:prstGeom>
        </p:spPr>
        <p:txBody>
          <a:bodyPr vert="horz" lIns="91430" tIns="45715" rIns="0" bIns="45715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6949"/>
            <a:fld id="{4821C4A5-98F2-7545-875B-39B2F4500447}" type="slidenum"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6949"/>
              <a:t>‹#›</a:t>
            </a:fld>
            <a:endParaRPr lang="nl-N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475812" y="1782763"/>
            <a:ext cx="7804588" cy="4572000"/>
          </a:xfrm>
          <a:prstGeom prst="rect">
            <a:avLst/>
          </a:prstGeom>
        </p:spPr>
        <p:txBody>
          <a:bodyPr vert="horz" lIns="0" tIns="45715" rIns="0" bIns="45715" rtlCol="0">
            <a:no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</p:txBody>
      </p:sp>
      <p:pic>
        <p:nvPicPr>
          <p:cNvPr id="3" name="Afbeelding 2" descr="RB_logo_rgb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874" y="423341"/>
            <a:ext cx="679765" cy="821267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21" y="6483365"/>
            <a:ext cx="7161651" cy="273051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49"/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1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>
    <p:fade/>
  </p:transition>
  <p:hf hdr="0" ftr="0" dt="0"/>
  <p:txStyles>
    <p:titleStyle>
      <a:lvl1pPr algn="l" defTabSz="456949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2"/>
          </a:solidFill>
          <a:latin typeface="+mj-lt"/>
          <a:ea typeface="+mj-ea"/>
          <a:cs typeface="Myriad Pro Light"/>
        </a:defRPr>
      </a:lvl1pPr>
    </p:titleStyle>
    <p:bodyStyle>
      <a:lvl1pPr marL="220638" marR="0" indent="-220638" algn="l" defTabSz="9143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/>
        </a:buClr>
        <a:buSzPct val="90000"/>
        <a:buFont typeface="Lucida Grande"/>
        <a:buChar char="•"/>
        <a:tabLst/>
        <a:defRPr kumimoji="0" lang="nl-NL" sz="20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Myriad Pro Light" pitchFamily="34" charset="0"/>
        </a:defRPr>
      </a:lvl1pPr>
      <a:lvl2pPr marL="449213" marR="0" indent="-246036" algn="l" defTabSz="9143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Pct val="90000"/>
        <a:buFont typeface="Lucida Grande"/>
        <a:buChar char="•"/>
        <a:tabLst/>
        <a:defRPr kumimoji="0" lang="nl-NL" sz="1800" b="0" i="0" u="none" strike="noStrike" kern="120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Myriad Pro Light" pitchFamily="34" charset="0"/>
        </a:defRPr>
      </a:lvl2pPr>
      <a:lvl3pPr marL="626993" marR="0" indent="-177780" algn="l" defTabSz="9143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/>
        </a:buClr>
        <a:buSzPct val="90000"/>
        <a:buFont typeface="Lucida Grande"/>
        <a:buChar char="•"/>
        <a:tabLst/>
        <a:defRPr kumimoji="0" lang="nl-NL" sz="1600" b="0" i="0" u="none" strike="noStrike" kern="1200" cap="none" spc="0" normalizeH="0" baseline="0" noProof="0">
          <a:ln>
            <a:noFill/>
          </a:ln>
          <a:solidFill>
            <a:prstClr val="black"/>
          </a:solidFill>
          <a:effectLst/>
          <a:uLnTx/>
          <a:uFillTx/>
          <a:latin typeface="+mn-lt"/>
          <a:ea typeface="+mn-ea"/>
          <a:cs typeface="Mongolian Baiti" pitchFamily="66" charset="0"/>
        </a:defRPr>
      </a:lvl3pPr>
      <a:lvl4pPr marL="0" marR="0" indent="0" algn="l" defTabSz="9143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F6600"/>
        </a:buClr>
        <a:buSzTx/>
        <a:buFont typeface="Arial" pitchFamily="34" charset="0"/>
        <a:buNone/>
        <a:tabLst/>
        <a:defRPr kumimoji="0" lang="nl-NL" sz="2000" b="1" i="1" u="none" strike="noStrike" kern="1200" cap="none" spc="0" normalizeH="0" baseline="0" noProof="0">
          <a:ln>
            <a:noFill/>
          </a:ln>
          <a:solidFill>
            <a:schemeClr val="accent2"/>
          </a:solidFill>
          <a:effectLst/>
          <a:uLnTx/>
          <a:uFillTx/>
          <a:latin typeface="+mn-lt"/>
          <a:ea typeface="+mn-ea"/>
          <a:cs typeface="Mongolian Baiti" pitchFamily="66" charset="0"/>
        </a:defRPr>
      </a:lvl4pPr>
      <a:lvl5pPr marL="1588" marR="0" indent="0" algn="l" defTabSz="9143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kumimoji="0" lang="nl-NL" sz="1800" b="1" i="1" u="none" strike="noStrike" kern="1200" cap="none" spc="0" normalizeH="0" baseline="0" noProof="0">
          <a:ln>
            <a:noFill/>
          </a:ln>
          <a:solidFill>
            <a:schemeClr val="tx2"/>
          </a:solidFill>
          <a:effectLst/>
          <a:uLnTx/>
          <a:uFillTx/>
          <a:latin typeface="+mn-lt"/>
          <a:ea typeface="+mn-ea"/>
          <a:cs typeface="Mongolian Baiti" pitchFamily="66" charset="0"/>
        </a:defRPr>
      </a:lvl5pPr>
      <a:lvl6pPr marL="177780" indent="-177780" algn="l" defTabSz="456949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7780" indent="-177780" algn="l" defTabSz="456949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16" indent="-228475" algn="l" defTabSz="45694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66" indent="-228475" algn="l" defTabSz="45694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6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9" algn="l" defTabSz="456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9" algn="l" defTabSz="456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48" algn="l" defTabSz="456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97" algn="l" defTabSz="456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47" algn="l" defTabSz="456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97" algn="l" defTabSz="456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45" algn="l" defTabSz="456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93" algn="l" defTabSz="456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greenhome.nl/rabobank?utm_source=rabobanknl&amp;utm_medium=website&amp;utm_campaign=duurzaam_verbouwen&amp;utm_content=tegel&amp;ra_height=400&amp;ra_width=300&amp;ra_resize=yes&amp;ra_toolbar=yes&amp;ra_menubar=y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2370817" y="4411486"/>
            <a:ext cx="5060496" cy="531514"/>
          </a:xfrm>
        </p:spPr>
        <p:txBody>
          <a:bodyPr/>
          <a:lstStyle/>
          <a:p>
            <a:pPr algn="r"/>
            <a:r>
              <a:rPr lang="nl-NL" sz="2400" i="0" dirty="0"/>
              <a:t>Financiële oplossingen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/>
          </p:nvPr>
        </p:nvSpPr>
        <p:spPr>
          <a:xfrm flipH="1">
            <a:off x="1625598" y="5836053"/>
            <a:ext cx="5805715" cy="688256"/>
          </a:xfrm>
        </p:spPr>
        <p:txBody>
          <a:bodyPr/>
          <a:lstStyle/>
          <a:p>
            <a:pPr algn="r"/>
            <a:r>
              <a:rPr lang="nl-NL" sz="2000" dirty="0"/>
              <a:t>Eelco Hettinga en Regina Diependaal </a:t>
            </a:r>
            <a:br>
              <a:rPr lang="nl-NL" sz="2000" dirty="0"/>
            </a:br>
            <a:r>
              <a:rPr lang="nl-NL" sz="2000" dirty="0"/>
              <a:t>     31 oktober 2018</a:t>
            </a:r>
          </a:p>
        </p:txBody>
      </p:sp>
      <p:pic>
        <p:nvPicPr>
          <p:cNvPr id="10" name="Tijdelijke aanduiding voor afbeelding 9"/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35" y="1252297"/>
            <a:ext cx="6022428" cy="273920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-2" y="3546738"/>
            <a:ext cx="7431315" cy="889533"/>
          </a:xfrm>
        </p:spPr>
        <p:txBody>
          <a:bodyPr/>
          <a:lstStyle/>
          <a:p>
            <a:pPr algn="r"/>
            <a:br>
              <a:rPr lang="nl-NL" dirty="0"/>
            </a:br>
            <a:r>
              <a:rPr lang="nl-NL" dirty="0"/>
              <a:t>D</a:t>
            </a:r>
            <a:r>
              <a:rPr lang="nl-NL" dirty="0">
                <a:solidFill>
                  <a:schemeClr val="bg1"/>
                </a:solidFill>
                <a:ea typeface="+mn-ea"/>
                <a:cs typeface="+mn-cs"/>
              </a:rPr>
              <a:t>uurzaam wonen </a:t>
            </a:r>
            <a:endParaRPr lang="nl-NL" sz="2400" dirty="0">
              <a:solidFill>
                <a:schemeClr val="bg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2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A8321-AEB8-432E-8152-EF0A6962F99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4480804" y="5157051"/>
            <a:ext cx="3478172" cy="1462839"/>
          </a:xfrm>
          <a:prstGeom prst="roundRect">
            <a:avLst/>
          </a:prstGeom>
          <a:solidFill>
            <a:srgbClr val="92D050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90000" rIns="72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Myriad Pro"/>
              </a:rPr>
              <a:t>GroenHypotheek</a:t>
            </a:r>
          </a:p>
        </p:txBody>
      </p:sp>
      <p:sp>
        <p:nvSpPr>
          <p:cNvPr id="14" name="Afgeronde rechthoek 13"/>
          <p:cNvSpPr/>
          <p:nvPr/>
        </p:nvSpPr>
        <p:spPr>
          <a:xfrm>
            <a:off x="4480804" y="3576429"/>
            <a:ext cx="3478172" cy="1462839"/>
          </a:xfrm>
          <a:prstGeom prst="roundRect">
            <a:avLst/>
          </a:prstGeom>
          <a:solidFill>
            <a:srgbClr val="00B050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90000" rIns="72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Myriad Pro"/>
              </a:rPr>
              <a:t>GroenDepot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539552" y="1995805"/>
            <a:ext cx="3478172" cy="1462839"/>
          </a:xfrm>
          <a:prstGeom prst="roundRect">
            <a:avLst/>
          </a:prstGeom>
          <a:solidFill>
            <a:schemeClr val="accent3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90000" rIns="72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Myriad Pro"/>
              </a:rPr>
              <a:t>106% woningwaarde</a:t>
            </a:r>
          </a:p>
        </p:txBody>
      </p:sp>
      <p:sp>
        <p:nvSpPr>
          <p:cNvPr id="16" name="Afgeronde rechthoek 15"/>
          <p:cNvSpPr/>
          <p:nvPr/>
        </p:nvSpPr>
        <p:spPr>
          <a:xfrm>
            <a:off x="539552" y="3576428"/>
            <a:ext cx="3478172" cy="1462839"/>
          </a:xfrm>
          <a:prstGeom prst="roundRect">
            <a:avLst/>
          </a:prstGeom>
          <a:solidFill>
            <a:srgbClr val="FFC000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90000" rIns="72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Myriad Pro"/>
              </a:rPr>
              <a:t>€ 9.000 extra ruimte</a:t>
            </a:r>
          </a:p>
        </p:txBody>
      </p:sp>
      <p:sp>
        <p:nvSpPr>
          <p:cNvPr id="18" name="Afgeronde rechthoek 17"/>
          <p:cNvSpPr/>
          <p:nvPr/>
        </p:nvSpPr>
        <p:spPr>
          <a:xfrm>
            <a:off x="4480804" y="1995804"/>
            <a:ext cx="3478172" cy="1462839"/>
          </a:xfrm>
          <a:prstGeom prst="roundRect">
            <a:avLst/>
          </a:prstGeom>
          <a:solidFill>
            <a:srgbClr val="FF0000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90000" rIns="72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Myriad Pro"/>
              </a:rPr>
              <a:t>Hogere NHG grens</a:t>
            </a:r>
          </a:p>
        </p:txBody>
      </p:sp>
      <p:sp>
        <p:nvSpPr>
          <p:cNvPr id="5" name="Rechthoek 4"/>
          <p:cNvSpPr/>
          <p:nvPr/>
        </p:nvSpPr>
        <p:spPr>
          <a:xfrm>
            <a:off x="539552" y="662922"/>
            <a:ext cx="99170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chemeClr val="tx2"/>
                </a:solidFill>
                <a:latin typeface="+mj-lt"/>
                <a:ea typeface="+mj-ea"/>
                <a:cs typeface="Myriad Pro Light"/>
              </a:rPr>
              <a:t>Duurzaam verbouwen</a:t>
            </a:r>
            <a:br>
              <a:rPr lang="nl-NL" sz="3600" dirty="0">
                <a:solidFill>
                  <a:srgbClr val="000099"/>
                </a:solidFill>
                <a:ea typeface="+mj-ea"/>
              </a:rPr>
            </a:br>
            <a:r>
              <a:rPr lang="nl-NL" sz="2400" dirty="0">
                <a:solidFill>
                  <a:srgbClr val="FF8000"/>
                </a:solidFill>
              </a:rPr>
              <a:t>Financieringsopties voor energiebesparende voorzieningen</a:t>
            </a:r>
            <a:endParaRPr lang="nl-NL" sz="2400" dirty="0">
              <a:solidFill>
                <a:srgbClr val="FF8000"/>
              </a:solidFill>
              <a:latin typeface="+mj-lt"/>
              <a:ea typeface="+mj-ea"/>
              <a:cs typeface="Myriad Pro Light"/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539552" y="5157051"/>
            <a:ext cx="3478172" cy="1462839"/>
          </a:xfrm>
          <a:prstGeom prst="roundRect">
            <a:avLst/>
          </a:prstGeom>
          <a:solidFill>
            <a:srgbClr val="5E2D61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90000" rIns="72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110000"/>
              </a:lnSpc>
            </a:pPr>
            <a:r>
              <a:rPr lang="nl-NL" sz="2400" kern="0" dirty="0">
                <a:solidFill>
                  <a:schemeClr val="bg1"/>
                </a:solidFill>
                <a:cs typeface="Myriad Pro"/>
              </a:rPr>
              <a:t>€ 25.000 extra ruimte</a:t>
            </a:r>
          </a:p>
        </p:txBody>
      </p:sp>
    </p:spTree>
    <p:extLst>
      <p:ext uri="{BB962C8B-B14F-4D97-AF65-F5344CB8AC3E}">
        <p14:creationId xmlns:p14="http://schemas.microsoft.com/office/powerpoint/2010/main" val="24087386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A8321-AEB8-432E-8152-EF0A6962F99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00891" y="218619"/>
            <a:ext cx="7036617" cy="1548849"/>
          </a:xfrm>
        </p:spPr>
        <p:txBody>
          <a:bodyPr/>
          <a:lstStyle/>
          <a:p>
            <a:r>
              <a:rPr lang="nl-NL" sz="3600" dirty="0"/>
              <a:t>Duurzaam verbouwen</a:t>
            </a:r>
            <a:br>
              <a:rPr lang="nl-NL" sz="4800" dirty="0"/>
            </a:br>
            <a:r>
              <a:rPr lang="nl-NL" sz="2400" dirty="0">
                <a:solidFill>
                  <a:srgbClr val="FF8000"/>
                </a:solidFill>
              </a:rPr>
              <a:t>Met een extra hypotheek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641027" y="5158986"/>
            <a:ext cx="3478172" cy="1462839"/>
          </a:xfrm>
          <a:prstGeom prst="roundRect">
            <a:avLst/>
          </a:prstGeom>
          <a:solidFill>
            <a:schemeClr val="accent3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90000" rIns="72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110000"/>
              </a:lnSpc>
            </a:pPr>
            <a:br>
              <a:rPr lang="nl-NL" sz="2400" kern="0" dirty="0">
                <a:solidFill>
                  <a:schemeClr val="bg1"/>
                </a:solidFill>
                <a:cs typeface="Myriad Pro"/>
              </a:rPr>
            </a:br>
            <a:r>
              <a:rPr lang="nl-NL" sz="2400" kern="0" dirty="0">
                <a:solidFill>
                  <a:schemeClr val="bg1"/>
                </a:solidFill>
                <a:cs typeface="Myriad Pro"/>
              </a:rPr>
              <a:t>106% woningwaarde</a:t>
            </a:r>
            <a:br>
              <a:rPr lang="nl-NL" sz="2400" kern="0" dirty="0">
                <a:solidFill>
                  <a:schemeClr val="bg1"/>
                </a:solidFill>
                <a:cs typeface="Myriad Pro"/>
              </a:rPr>
            </a:br>
            <a:r>
              <a:rPr lang="nl-NL" sz="2400" kern="0" dirty="0">
                <a:solidFill>
                  <a:schemeClr val="bg1"/>
                </a:solidFill>
                <a:cs typeface="Myriad Pro"/>
              </a:rPr>
              <a:t>+ hogere NHG grens</a:t>
            </a:r>
          </a:p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Myriad Pro"/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600891" y="1930263"/>
            <a:ext cx="3478172" cy="1462839"/>
          </a:xfrm>
          <a:prstGeom prst="roundRect">
            <a:avLst/>
          </a:prstGeom>
          <a:solidFill>
            <a:srgbClr val="FFC000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90000" rIns="72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Myriad Pro"/>
              </a:rPr>
              <a:t>€ 9.000 extra ruimte</a:t>
            </a:r>
          </a:p>
        </p:txBody>
      </p:sp>
      <p:sp>
        <p:nvSpPr>
          <p:cNvPr id="11" name="Afgeronde rechthoek 10"/>
          <p:cNvSpPr/>
          <p:nvPr/>
        </p:nvSpPr>
        <p:spPr>
          <a:xfrm>
            <a:off x="641027" y="3533352"/>
            <a:ext cx="3478172" cy="1462839"/>
          </a:xfrm>
          <a:prstGeom prst="roundRect">
            <a:avLst/>
          </a:prstGeom>
          <a:solidFill>
            <a:srgbClr val="5E2D61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90000" rIns="72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110000"/>
              </a:lnSpc>
            </a:pPr>
            <a:r>
              <a:rPr lang="nl-NL" sz="2400" kern="0" dirty="0">
                <a:solidFill>
                  <a:schemeClr val="bg1"/>
                </a:solidFill>
                <a:cs typeface="Myriad Pro"/>
              </a:rPr>
              <a:t>€ 25.000 extra ruimte</a:t>
            </a:r>
          </a:p>
        </p:txBody>
      </p:sp>
      <p:sp>
        <p:nvSpPr>
          <p:cNvPr id="5" name="Rechthoek 4"/>
          <p:cNvSpPr/>
          <p:nvPr/>
        </p:nvSpPr>
        <p:spPr>
          <a:xfrm>
            <a:off x="4274457" y="2307739"/>
            <a:ext cx="4869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NL" sz="2000" dirty="0"/>
              <a:t>Extra €9.000 bij energiebesparende voorzieningen en alle nieuwbouwwoningen  </a:t>
            </a:r>
          </a:p>
        </p:txBody>
      </p:sp>
      <p:sp>
        <p:nvSpPr>
          <p:cNvPr id="6" name="Rechthoek 5"/>
          <p:cNvSpPr/>
          <p:nvPr/>
        </p:nvSpPr>
        <p:spPr>
          <a:xfrm>
            <a:off x="4274459" y="3745556"/>
            <a:ext cx="486954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NL" sz="2000" dirty="0"/>
              <a:t>Extra €25.000 bij aankoop van of renovatie naar Nul-op-de-Meter woning of EPC/EI </a:t>
            </a:r>
            <a:br>
              <a:rPr lang="nl-NL" sz="2000" dirty="0"/>
            </a:br>
            <a:r>
              <a:rPr lang="nl-NL" sz="2000" dirty="0"/>
              <a:t>0 en lager </a:t>
            </a:r>
            <a:br>
              <a:rPr lang="nl-NL" sz="2000" dirty="0">
                <a:solidFill>
                  <a:srgbClr val="002060"/>
                </a:solidFill>
              </a:rPr>
            </a:br>
            <a:endParaRPr lang="nl-NL" sz="2000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4274459" y="5412992"/>
            <a:ext cx="486954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NL" sz="2000" dirty="0"/>
              <a:t>De kosten voor energiebesparende voorzieningen volledig mee financieren tot max. 106% marktwaarde woning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4744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A8321-AEB8-432E-8152-EF0A6962F99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81" y="1790692"/>
            <a:ext cx="6777819" cy="4591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23081" y="499015"/>
            <a:ext cx="7214427" cy="1542399"/>
          </a:xfrm>
        </p:spPr>
        <p:txBody>
          <a:bodyPr/>
          <a:lstStyle/>
          <a:p>
            <a:r>
              <a:rPr lang="nl-NL" sz="3600" dirty="0"/>
              <a:t>Extra lenen </a:t>
            </a:r>
            <a:br>
              <a:rPr lang="nl-NL" sz="3600" dirty="0"/>
            </a:br>
            <a:r>
              <a:rPr lang="nl-NL" sz="2400" dirty="0">
                <a:solidFill>
                  <a:srgbClr val="FF8000"/>
                </a:solidFill>
              </a:rPr>
              <a:t>Op basis van de woningwaarde</a:t>
            </a:r>
            <a:br>
              <a:rPr lang="nl-NL" sz="2400" dirty="0">
                <a:solidFill>
                  <a:srgbClr val="FF8000"/>
                </a:solidFill>
              </a:rPr>
            </a:br>
            <a:endParaRPr lang="nl-NL" sz="2400" dirty="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7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A8321-AEB8-432E-8152-EF0A6962F99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314616"/>
            <a:ext cx="5818450" cy="1167345"/>
          </a:xfrm>
        </p:spPr>
        <p:txBody>
          <a:bodyPr/>
          <a:lstStyle/>
          <a:p>
            <a:r>
              <a:rPr lang="nl-NL" sz="3600" dirty="0"/>
              <a:t>Duurzaam verbouwen</a:t>
            </a:r>
            <a:br>
              <a:rPr lang="nl-NL" sz="3600" dirty="0"/>
            </a:br>
            <a:r>
              <a:rPr lang="nl-NL" sz="2400" dirty="0">
                <a:solidFill>
                  <a:srgbClr val="FF8000"/>
                </a:solidFill>
              </a:rPr>
              <a:t>Met een Rabobank Hypotheek </a:t>
            </a:r>
          </a:p>
        </p:txBody>
      </p:sp>
      <p:sp>
        <p:nvSpPr>
          <p:cNvPr id="19" name="Tijdelijke aanduiding voor inhoud 2"/>
          <p:cNvSpPr>
            <a:spLocks noGrp="1"/>
          </p:cNvSpPr>
          <p:nvPr>
            <p:ph idx="1"/>
          </p:nvPr>
        </p:nvSpPr>
        <p:spPr>
          <a:xfrm>
            <a:off x="4165620" y="2014697"/>
            <a:ext cx="4552711" cy="414121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NL" dirty="0">
                <a:cs typeface="+mn-cs"/>
              </a:rPr>
              <a:t>Gereserveerd bedrag om te gebruiken voor energiebesparende voorzieningen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NL" dirty="0">
                <a:cs typeface="+mn-cs"/>
              </a:rPr>
              <a:t>Looptijd: max. 24 maanden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NL" dirty="0">
                <a:cs typeface="+mn-cs"/>
              </a:rPr>
              <a:t>Uitgangspunt bijv. GreenHome HuisScan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NL" dirty="0">
                <a:cs typeface="+mn-cs"/>
              </a:rPr>
              <a:t>Geen rentelasten zolang geld in depot staat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NL" dirty="0">
                <a:cs typeface="+mn-cs"/>
              </a:rPr>
              <a:t>Regulier lenen of op basis van de eerder besproken extra financieringsruimte</a:t>
            </a:r>
            <a:endParaRPr lang="nl-NL" dirty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nl-NL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l-NL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nl-NL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nl-NL" dirty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nl-NL" dirty="0"/>
          </a:p>
          <a:p>
            <a:pPr marL="285720" indent="-285720"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285720" indent="-28572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7" name="Afgeronde rechthoek 6"/>
          <p:cNvSpPr/>
          <p:nvPr/>
        </p:nvSpPr>
        <p:spPr>
          <a:xfrm>
            <a:off x="539551" y="2109248"/>
            <a:ext cx="3478172" cy="1462839"/>
          </a:xfrm>
          <a:prstGeom prst="roundRect">
            <a:avLst/>
          </a:prstGeom>
          <a:solidFill>
            <a:srgbClr val="00B050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90000" rIns="72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Myriad Pro"/>
              </a:rPr>
              <a:t>GroenDepot</a:t>
            </a:r>
          </a:p>
        </p:txBody>
      </p:sp>
    </p:spTree>
    <p:extLst>
      <p:ext uri="{BB962C8B-B14F-4D97-AF65-F5344CB8AC3E}">
        <p14:creationId xmlns:p14="http://schemas.microsoft.com/office/powerpoint/2010/main" val="184009415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14" y="314223"/>
            <a:ext cx="7042586" cy="1167345"/>
          </a:xfrm>
        </p:spPr>
        <p:txBody>
          <a:bodyPr/>
          <a:lstStyle/>
          <a:p>
            <a:r>
              <a:rPr lang="nl-NL" sz="3600" dirty="0"/>
              <a:t>Rabobank Groendepot </a:t>
            </a:r>
            <a:br>
              <a:rPr lang="nl-NL" dirty="0"/>
            </a:br>
            <a:r>
              <a:rPr lang="nl-NL" sz="2400" dirty="0">
                <a:solidFill>
                  <a:srgbClr val="FF8000"/>
                </a:solidFill>
              </a:rPr>
              <a:t>Op basis van </a:t>
            </a:r>
            <a:r>
              <a:rPr lang="nl-NL" sz="2400" dirty="0" err="1">
                <a:solidFill>
                  <a:srgbClr val="FF8000"/>
                </a:solidFill>
              </a:rPr>
              <a:t>energiebespaarbudget</a:t>
            </a:r>
            <a:br>
              <a:rPr lang="nl-NL" sz="1600" dirty="0">
                <a:solidFill>
                  <a:srgbClr val="FF8000"/>
                </a:solidFill>
              </a:rPr>
            </a:br>
            <a:endParaRPr lang="nl-NL" sz="1600" dirty="0">
              <a:solidFill>
                <a:srgbClr val="FF8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A8321-AEB8-432E-8152-EF0A6962F99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14" y="1448706"/>
            <a:ext cx="7400860" cy="4960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23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A8321-AEB8-432E-8152-EF0A6962F99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314616"/>
            <a:ext cx="5818450" cy="1167345"/>
          </a:xfrm>
        </p:spPr>
        <p:txBody>
          <a:bodyPr/>
          <a:lstStyle/>
          <a:p>
            <a:r>
              <a:rPr lang="nl-NL" sz="3600" dirty="0"/>
              <a:t>Duurzaam verbouwen</a:t>
            </a:r>
            <a:br>
              <a:rPr lang="nl-NL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nl-NL" sz="2400" dirty="0">
                <a:solidFill>
                  <a:srgbClr val="FF8000"/>
                </a:solidFill>
              </a:rPr>
              <a:t>Met een Rabobank Hypotheek </a:t>
            </a:r>
          </a:p>
        </p:txBody>
      </p:sp>
      <p:sp>
        <p:nvSpPr>
          <p:cNvPr id="19" name="Tijdelijke aanduiding voor inhoud 2"/>
          <p:cNvSpPr>
            <a:spLocks noGrp="1"/>
          </p:cNvSpPr>
          <p:nvPr>
            <p:ph idx="1"/>
          </p:nvPr>
        </p:nvSpPr>
        <p:spPr>
          <a:xfrm>
            <a:off x="4003077" y="2008054"/>
            <a:ext cx="4709849" cy="18544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>
                <a:cs typeface="+mn-cs"/>
              </a:rPr>
              <a:t>Voor duurzame nieuwbouwwoningen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>
                <a:cs typeface="+mn-cs"/>
              </a:rPr>
              <a:t>Vaste rentekorting van 0,5% voor 10 jaar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>
                <a:cs typeface="+mn-cs"/>
              </a:rPr>
              <a:t>Annuïteitenhypotheek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>
                <a:cs typeface="+mn-cs"/>
              </a:rPr>
              <a:t>Vereist: Groenverklaring incl. gecertificeerd duurzaam hout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>
                <a:cs typeface="+mn-cs"/>
              </a:rPr>
              <a:t>Bedrag afhankelijk van type woning en EPC: 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919758"/>
              </p:ext>
            </p:extLst>
          </p:nvPr>
        </p:nvGraphicFramePr>
        <p:xfrm>
          <a:off x="4139067" y="4937285"/>
          <a:ext cx="3919253" cy="1097280"/>
        </p:xfrm>
        <a:graphic>
          <a:graphicData uri="http://schemas.openxmlformats.org/drawingml/2006/table">
            <a:tbl>
              <a:tblPr/>
              <a:tblGrid>
                <a:gridCol w="1002632">
                  <a:extLst>
                    <a:ext uri="{9D8B030D-6E8A-4147-A177-3AD203B41FA5}">
                      <a16:colId xmlns:a16="http://schemas.microsoft.com/office/drawing/2014/main" val="3523802996"/>
                    </a:ext>
                  </a:extLst>
                </a:gridCol>
                <a:gridCol w="1292772">
                  <a:extLst>
                    <a:ext uri="{9D8B030D-6E8A-4147-A177-3AD203B41FA5}">
                      <a16:colId xmlns:a16="http://schemas.microsoft.com/office/drawing/2014/main" val="1337227366"/>
                    </a:ext>
                  </a:extLst>
                </a:gridCol>
                <a:gridCol w="1623849">
                  <a:extLst>
                    <a:ext uri="{9D8B030D-6E8A-4147-A177-3AD203B41FA5}">
                      <a16:colId xmlns:a16="http://schemas.microsoft.com/office/drawing/2014/main" val="904622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2060"/>
                          </a:solidFill>
                          <a:effectLst/>
                        </a:rPr>
                        <a:t>EPC</a:t>
                      </a:r>
                      <a:endParaRPr lang="nl-NL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2060"/>
                          </a:solidFill>
                          <a:effectLst/>
                        </a:rPr>
                        <a:t>Woning</a:t>
                      </a:r>
                      <a:endParaRPr lang="nl-NL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2060"/>
                          </a:solidFill>
                          <a:effectLst/>
                        </a:rPr>
                        <a:t>Appartement</a:t>
                      </a:r>
                      <a:endParaRPr lang="nl-NL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261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 ≤ 0,26 </a:t>
                      </a:r>
                      <a:endParaRPr lang="nl-NL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€ 100.000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€ 65.000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669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≤ 0</a:t>
                      </a:r>
                      <a:endParaRPr lang="nl-NL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€ 150.000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€ 100.000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346491"/>
                  </a:ext>
                </a:extLst>
              </a:tr>
            </a:tbl>
          </a:graphicData>
        </a:graphic>
      </p:graphicFrame>
      <p:pic>
        <p:nvPicPr>
          <p:cNvPr id="10" name="Picture 2" descr="Afbeeldingsresultaat voor rabobank groenhypothe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29052"/>
            <a:ext cx="2929231" cy="2634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338931083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Financiële oplossingen</a:t>
            </a:r>
            <a:br>
              <a:rPr lang="nl-NL" sz="3600" dirty="0"/>
            </a:br>
            <a:r>
              <a:rPr lang="nl-NL" sz="2400" dirty="0">
                <a:solidFill>
                  <a:srgbClr val="FF8000"/>
                </a:solidFill>
              </a:rPr>
              <a:t>Duurzaam verbouwen met een </a:t>
            </a:r>
            <a:r>
              <a:rPr lang="nl-NL" sz="2400" dirty="0" err="1">
                <a:solidFill>
                  <a:srgbClr val="FF8000"/>
                </a:solidFill>
              </a:rPr>
              <a:t>Energiebespaarlening</a:t>
            </a:r>
            <a:endParaRPr lang="nl-NL" sz="2400" dirty="0">
              <a:solidFill>
                <a:srgbClr val="FF8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A8321-AEB8-432E-8152-EF0A6962F99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688" y="5975770"/>
            <a:ext cx="1903640" cy="59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75813" y="2582273"/>
            <a:ext cx="8247879" cy="4150457"/>
          </a:xfrm>
          <a:prstGeom prst="rect">
            <a:avLst/>
          </a:prstGeom>
        </p:spPr>
        <p:txBody>
          <a:bodyPr vert="horz" lIns="0" tIns="45715" rIns="0" bIns="45715" rtlCol="0">
            <a:noAutofit/>
          </a:bodyPr>
          <a:lstStyle>
            <a:lvl1pPr marL="220638" marR="0" indent="-220638" algn="l" defTabSz="9143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Lucida Grande"/>
              <a:buChar char="•"/>
              <a:tabLst/>
              <a:def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yriad Pro Light" pitchFamily="34" charset="0"/>
              </a:defRPr>
            </a:lvl1pPr>
            <a:lvl2pPr marL="449213" marR="0" indent="-246036" algn="l" defTabSz="9143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Lucida Grande"/>
              <a:buChar char="•"/>
              <a:tabLst/>
              <a:def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Myriad Pro Light" pitchFamily="34" charset="0"/>
              </a:defRPr>
            </a:lvl2pPr>
            <a:lvl3pPr marL="626993" marR="0" indent="-177780" algn="l" defTabSz="9143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Lucida Grande"/>
              <a:buChar char="•"/>
              <a:tabLst/>
              <a:def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Mongolian Baiti" pitchFamily="66" charset="0"/>
              </a:defRPr>
            </a:lvl3pPr>
            <a:lvl4pPr marL="0" marR="0" indent="0" algn="l" defTabSz="9143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 pitchFamily="34" charset="0"/>
              <a:buNone/>
              <a:tabLst/>
              <a:defRPr kumimoji="0" lang="nl-NL" sz="20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Mongolian Baiti" pitchFamily="66" charset="0"/>
              </a:defRPr>
            </a:lvl4pPr>
            <a:lvl5pPr marL="1588" marR="0" indent="0" algn="l" defTabSz="9143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lang="nl-NL" sz="18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Mongolian Baiti" pitchFamily="66" charset="0"/>
              </a:defRPr>
            </a:lvl5pPr>
            <a:lvl6pPr marL="177780" indent="-177780" algn="l" defTabSz="456949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7780" indent="-177780" algn="l" defTabSz="456949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16" indent="-228475" algn="l" defTabSz="4569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66" indent="-228475" algn="l" defTabSz="4569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nl-NL" dirty="0">
                <a:cs typeface="+mn-cs"/>
              </a:rPr>
              <a:t>€ 2.500 tot € 25.000  (€ 50.000 voor NOM)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nl-NL" dirty="0">
                <a:cs typeface="+mn-cs"/>
              </a:rPr>
              <a:t>Ook voor </a:t>
            </a:r>
            <a:r>
              <a:rPr lang="nl-NL" dirty="0" err="1">
                <a:cs typeface="+mn-cs"/>
              </a:rPr>
              <a:t>VVE’s</a:t>
            </a:r>
            <a:r>
              <a:rPr lang="nl-NL" dirty="0">
                <a:cs typeface="+mn-cs"/>
              </a:rPr>
              <a:t> vanaf 10 wooneenheden (specifieke voorwaarden) 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nl-NL" dirty="0">
                <a:cs typeface="+mn-cs"/>
              </a:rPr>
              <a:t>Max. 75% van geïnvesteerd bedrag in zonnepanelen / max leeftijd 75 jr.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nl-NL" dirty="0">
                <a:cs typeface="+mn-cs"/>
              </a:rPr>
              <a:t>Mede mogelijk gemaakt door Rabobank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nl-NL" dirty="0">
                <a:cs typeface="+mn-cs"/>
              </a:rPr>
              <a:t>www.energiebespaarlening.nl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Lucida Grande"/>
              <a:buNone/>
            </a:pPr>
            <a:endParaRPr lang="nl-NL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l-NL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Lucida Grande"/>
              <a:buNone/>
            </a:pPr>
            <a:endParaRPr lang="nl-NL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Lucida Grande"/>
              <a:buNone/>
            </a:pPr>
            <a:endParaRPr lang="nl-NL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Lucida Grande"/>
              <a:buNone/>
            </a:pPr>
            <a:endParaRPr lang="nl-NL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Lucida Grande"/>
              <a:buNone/>
            </a:pPr>
            <a:endParaRPr lang="nl-NL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Lucida Grande"/>
              <a:buNone/>
            </a:pPr>
            <a:endParaRPr lang="nl-NL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Lucida Grande"/>
              <a:buNone/>
            </a:pPr>
            <a:endParaRPr lang="nl-NL" dirty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nl-NL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Lucida Grande"/>
              <a:buNone/>
            </a:pPr>
            <a:endParaRPr lang="nl-NL" dirty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nl-NL" dirty="0"/>
          </a:p>
          <a:p>
            <a:pPr marL="285720" indent="-285720"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Font typeface="Lucida Grande"/>
              <a:buNone/>
            </a:pPr>
            <a:endParaRPr lang="nl-NL" dirty="0"/>
          </a:p>
          <a:p>
            <a:pPr marL="285720" indent="-28572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13" y="1613885"/>
            <a:ext cx="4066619" cy="73853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198" y="63627"/>
            <a:ext cx="1358802" cy="1358802"/>
          </a:xfrm>
          <a:prstGeom prst="rect">
            <a:avLst/>
          </a:prstGeom>
        </p:spPr>
      </p:pic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173862"/>
              </p:ext>
            </p:extLst>
          </p:nvPr>
        </p:nvGraphicFramePr>
        <p:xfrm>
          <a:off x="486224" y="4469110"/>
          <a:ext cx="7978375" cy="13411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611050">
                  <a:extLst>
                    <a:ext uri="{9D8B030D-6E8A-4147-A177-3AD203B41FA5}">
                      <a16:colId xmlns:a16="http://schemas.microsoft.com/office/drawing/2014/main" val="3372326031"/>
                    </a:ext>
                  </a:extLst>
                </a:gridCol>
                <a:gridCol w="2858006">
                  <a:extLst>
                    <a:ext uri="{9D8B030D-6E8A-4147-A177-3AD203B41FA5}">
                      <a16:colId xmlns:a16="http://schemas.microsoft.com/office/drawing/2014/main" val="2064866410"/>
                    </a:ext>
                  </a:extLst>
                </a:gridCol>
                <a:gridCol w="852222">
                  <a:extLst>
                    <a:ext uri="{9D8B030D-6E8A-4147-A177-3AD203B41FA5}">
                      <a16:colId xmlns:a16="http://schemas.microsoft.com/office/drawing/2014/main" val="1800327264"/>
                    </a:ext>
                  </a:extLst>
                </a:gridCol>
                <a:gridCol w="1657097">
                  <a:extLst>
                    <a:ext uri="{9D8B030D-6E8A-4147-A177-3AD203B41FA5}">
                      <a16:colId xmlns:a16="http://schemas.microsoft.com/office/drawing/2014/main" val="2918815018"/>
                    </a:ext>
                  </a:extLst>
                </a:gridCol>
              </a:tblGrid>
              <a:tr h="260467"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/>
                        <a:t>Bedrag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Looptijd en rentevast periode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Rente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Afsluitkosten</a:t>
                      </a:r>
                      <a:endParaRPr lang="nl-N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066693"/>
                  </a:ext>
                </a:extLst>
              </a:tr>
              <a:tr h="260467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Tot € 5.000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1,9%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Nee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057419"/>
                  </a:ext>
                </a:extLst>
              </a:tr>
              <a:tr h="260467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&gt; € 5.000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2,3%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Nee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909336"/>
                  </a:ext>
                </a:extLst>
              </a:tr>
              <a:tr h="260467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&gt; € 15.000 / €25k t/m 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2,7%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Nee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842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9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A8321-AEB8-432E-8152-EF0A6962F99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050" name="Picture 2" descr="Afbeeldingsresultaat voor wij wonen duurzaa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17" y="1422428"/>
            <a:ext cx="7271590" cy="46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96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2" name="Shape 2382" descr="Afbeeldingsresultaat voor rabo groenhypothe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25" y="1223974"/>
            <a:ext cx="1754060" cy="132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83" name="Shape 2383"/>
          <p:cNvSpPr txBox="1"/>
          <p:nvPr/>
        </p:nvSpPr>
        <p:spPr>
          <a:xfrm>
            <a:off x="2478727" y="1750785"/>
            <a:ext cx="6224310" cy="1051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defTabSz="914400">
              <a:spcBef>
                <a:spcPts val="600"/>
              </a:spcBef>
              <a:spcAft>
                <a:spcPts val="600"/>
              </a:spcAft>
              <a:buSzPct val="25000"/>
              <a:defRPr/>
            </a:pPr>
            <a:r>
              <a:rPr lang="nl-NL" sz="4400" b="1" kern="0" dirty="0">
                <a:solidFill>
                  <a:srgbClr val="000000"/>
                </a:solidFill>
                <a:ea typeface="Corbel"/>
                <a:cs typeface="Corbel"/>
                <a:sym typeface="Corbel"/>
              </a:rPr>
              <a:t>2020</a:t>
            </a:r>
            <a:r>
              <a:rPr lang="nl-NL" sz="2000" kern="0" dirty="0">
                <a:solidFill>
                  <a:srgbClr val="000000"/>
                </a:solidFill>
                <a:ea typeface="Corbel"/>
                <a:cs typeface="Corbel"/>
                <a:sym typeface="Corbel"/>
              </a:rPr>
              <a:t> </a:t>
            </a:r>
            <a:r>
              <a:rPr lang="nl-NL" sz="2000" dirty="0">
                <a:sym typeface="Corbel"/>
              </a:rPr>
              <a:t>alle nieuwbouwwoningen energieneutraal</a:t>
            </a:r>
            <a:br>
              <a:rPr lang="nl-NL" sz="2000" kern="0" dirty="0">
                <a:solidFill>
                  <a:srgbClr val="000000"/>
                </a:solidFill>
                <a:ea typeface="Corbel"/>
                <a:cs typeface="Corbel"/>
                <a:sym typeface="Corbel"/>
              </a:rPr>
            </a:br>
            <a:br>
              <a:rPr lang="nl-NL" sz="2000" kern="0" dirty="0">
                <a:solidFill>
                  <a:srgbClr val="000000"/>
                </a:solidFill>
                <a:ea typeface="Corbel"/>
                <a:cs typeface="Corbel"/>
                <a:sym typeface="Corbel"/>
              </a:rPr>
            </a:br>
            <a:endParaRPr lang="nl-NL" sz="2000" kern="0" dirty="0">
              <a:solidFill>
                <a:srgbClr val="000000"/>
              </a:solidFill>
              <a:ea typeface="Corbel"/>
              <a:cs typeface="Corbel"/>
              <a:sym typeface="Corbel"/>
            </a:endParaRPr>
          </a:p>
        </p:txBody>
      </p:sp>
      <p:sp>
        <p:nvSpPr>
          <p:cNvPr id="2387" name="Shape 2387"/>
          <p:cNvSpPr txBox="1"/>
          <p:nvPr/>
        </p:nvSpPr>
        <p:spPr>
          <a:xfrm>
            <a:off x="2539329" y="4077538"/>
            <a:ext cx="6604671" cy="867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defTabSz="914400">
              <a:spcBef>
                <a:spcPts val="600"/>
              </a:spcBef>
              <a:spcAft>
                <a:spcPts val="600"/>
              </a:spcAft>
              <a:buSzPct val="25000"/>
              <a:defRPr/>
            </a:pPr>
            <a:r>
              <a:rPr lang="nl-NL" sz="4400" b="1" kern="0" dirty="0">
                <a:solidFill>
                  <a:srgbClr val="000000"/>
                </a:solidFill>
                <a:ea typeface="Corbel"/>
                <a:cs typeface="Corbel"/>
                <a:sym typeface="Corbel"/>
              </a:rPr>
              <a:t>2050</a:t>
            </a:r>
            <a:r>
              <a:rPr lang="nl-NL" sz="2000" b="1" kern="0" dirty="0">
                <a:solidFill>
                  <a:srgbClr val="000000"/>
                </a:solidFill>
                <a:ea typeface="Corbel"/>
                <a:cs typeface="Corbel"/>
                <a:sym typeface="Corbel"/>
              </a:rPr>
              <a:t> </a:t>
            </a:r>
            <a:r>
              <a:rPr lang="nl-NL" sz="2000" dirty="0">
                <a:sym typeface="Corbel"/>
              </a:rPr>
              <a:t>de gehele woningvoorraad energieneutraal </a:t>
            </a:r>
          </a:p>
        </p:txBody>
      </p:sp>
      <p:sp>
        <p:nvSpPr>
          <p:cNvPr id="2388" name="Shape 2388"/>
          <p:cNvSpPr txBox="1"/>
          <p:nvPr/>
        </p:nvSpPr>
        <p:spPr>
          <a:xfrm>
            <a:off x="2478727" y="2903412"/>
            <a:ext cx="6224310" cy="120315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defTabSz="914400">
              <a:spcBef>
                <a:spcPts val="600"/>
              </a:spcBef>
              <a:spcAft>
                <a:spcPts val="600"/>
              </a:spcAft>
              <a:buSzPct val="25000"/>
              <a:defRPr/>
            </a:pPr>
            <a:r>
              <a:rPr lang="nl-NL" sz="4400" b="1" kern="0" dirty="0">
                <a:solidFill>
                  <a:srgbClr val="000000"/>
                </a:solidFill>
                <a:ea typeface="Corbel"/>
                <a:cs typeface="Corbel"/>
                <a:sym typeface="Corbel"/>
              </a:rPr>
              <a:t>2030</a:t>
            </a:r>
            <a:r>
              <a:rPr lang="nl-NL" sz="2000" kern="0" dirty="0">
                <a:solidFill>
                  <a:srgbClr val="000000"/>
                </a:solidFill>
                <a:ea typeface="Corbel"/>
                <a:cs typeface="Corbel"/>
                <a:sym typeface="Corbel"/>
              </a:rPr>
              <a:t> </a:t>
            </a:r>
            <a:r>
              <a:rPr lang="nl-NL" sz="2000" dirty="0">
                <a:sym typeface="Corbel"/>
              </a:rPr>
              <a:t>alle woningen gemiddeld een A-label </a:t>
            </a:r>
          </a:p>
        </p:txBody>
      </p:sp>
      <p:sp>
        <p:nvSpPr>
          <p:cNvPr id="2389" name="Shape 2389"/>
          <p:cNvSpPr txBox="1"/>
          <p:nvPr/>
        </p:nvSpPr>
        <p:spPr>
          <a:xfrm>
            <a:off x="724666" y="434872"/>
            <a:ext cx="7200134" cy="6877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2"/>
              </a:buClr>
              <a:buSzPct val="100000"/>
              <a:buFont typeface="Corbel"/>
              <a:buNone/>
              <a:tabLst/>
              <a:defRPr/>
            </a:pPr>
            <a:r>
              <a:rPr lang="nl-NL" sz="3600" dirty="0">
                <a:solidFill>
                  <a:schemeClr val="tx2"/>
                </a:solidFill>
                <a:latin typeface="+mj-lt"/>
                <a:ea typeface="+mj-ea"/>
                <a:cs typeface="Myriad Pro Light"/>
                <a:sym typeface="Corbel"/>
              </a:rPr>
              <a:t>Doelstellingen vanuit de overheid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4" y="3854387"/>
            <a:ext cx="1420262" cy="170080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03" y="225224"/>
            <a:ext cx="778236" cy="89739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044" y="2552344"/>
            <a:ext cx="1345720" cy="101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3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59"/>
            <a:ext cx="7554912" cy="1167345"/>
          </a:xfrm>
        </p:spPr>
        <p:txBody>
          <a:bodyPr/>
          <a:lstStyle/>
          <a:p>
            <a:r>
              <a:rPr lang="nl-NL" sz="3600" dirty="0"/>
              <a:t>Woningmarkt 2050: </a:t>
            </a:r>
            <a:r>
              <a:rPr lang="nl-NL" sz="2400" dirty="0">
                <a:solidFill>
                  <a:srgbClr val="FF8000"/>
                </a:solidFill>
              </a:rPr>
              <a:t>75% is nu al gebouwd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A8321-AEB8-432E-8152-EF0A6962F99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124744"/>
            <a:ext cx="5069279" cy="5733256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39001216"/>
              </p:ext>
            </p:extLst>
          </p:nvPr>
        </p:nvGraphicFramePr>
        <p:xfrm>
          <a:off x="4031433" y="1484784"/>
          <a:ext cx="511256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4031433" y="4365104"/>
          <a:ext cx="511256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4572001" y="1700808"/>
            <a:ext cx="3744416" cy="400110"/>
          </a:xfrm>
          <a:prstGeom prst="rect">
            <a:avLst/>
          </a:prstGeom>
          <a:noFill/>
        </p:spPr>
        <p:txBody>
          <a:bodyPr wrap="square" lIns="0" rIns="0" rtlCol="0" anchor="t" anchorCtr="0">
            <a:spAutoFit/>
          </a:bodyPr>
          <a:lstStyle/>
          <a:p>
            <a:pPr algn="ctr"/>
            <a:r>
              <a:rPr lang="nl-NL" sz="2000" dirty="0"/>
              <a:t>Woningmarkt Nederland 2018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862921" y="4451948"/>
            <a:ext cx="5017516" cy="400110"/>
          </a:xfrm>
          <a:prstGeom prst="rect">
            <a:avLst/>
          </a:prstGeom>
          <a:noFill/>
        </p:spPr>
        <p:txBody>
          <a:bodyPr wrap="square" lIns="0" rIns="0" rtlCol="0" anchor="t" anchorCtr="0">
            <a:spAutoFit/>
          </a:bodyPr>
          <a:lstStyle/>
          <a:p>
            <a:pPr algn="ctr"/>
            <a:r>
              <a:rPr lang="nl-NL" sz="2000" dirty="0"/>
              <a:t>Aandeel Bestaande bouw op de woningmarkt</a:t>
            </a:r>
          </a:p>
        </p:txBody>
      </p:sp>
    </p:spTree>
    <p:extLst>
      <p:ext uri="{BB962C8B-B14F-4D97-AF65-F5344CB8AC3E}">
        <p14:creationId xmlns:p14="http://schemas.microsoft.com/office/powerpoint/2010/main" val="278136348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031" y="483648"/>
            <a:ext cx="7042586" cy="1167345"/>
          </a:xfrm>
        </p:spPr>
        <p:txBody>
          <a:bodyPr/>
          <a:lstStyle/>
          <a:p>
            <a:br>
              <a:rPr lang="nl-NL" sz="3600" dirty="0"/>
            </a:br>
            <a:r>
              <a:rPr lang="nl-NL" sz="3600" dirty="0"/>
              <a:t>Energie labels van woningen met </a:t>
            </a:r>
            <a:br>
              <a:rPr lang="nl-NL" sz="3600" dirty="0"/>
            </a:br>
            <a:r>
              <a:rPr lang="nl-NL" sz="3600" dirty="0"/>
              <a:t>een Rabobankhypotheek</a:t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C4A5-98F2-7545-875B-39B2F4500447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857031" y="1936376"/>
            <a:ext cx="6962775" cy="42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1615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70907"/>
            <a:ext cx="7554912" cy="1167345"/>
          </a:xfrm>
        </p:spPr>
        <p:txBody>
          <a:bodyPr/>
          <a:lstStyle/>
          <a:p>
            <a:br>
              <a:rPr lang="nl-NL" sz="3200" dirty="0"/>
            </a:br>
            <a:r>
              <a:rPr lang="nl-NL" sz="3600" dirty="0"/>
              <a:t>Benieuwd waarop u kunt besparen?</a:t>
            </a:r>
            <a:br>
              <a:rPr lang="nl-NL" sz="3600" dirty="0"/>
            </a:br>
            <a:r>
              <a:rPr lang="nl-NL" sz="2400" dirty="0">
                <a:solidFill>
                  <a:srgbClr val="FF8000"/>
                </a:solidFill>
              </a:rPr>
              <a:t>Doe de gratis Huis Scan van </a:t>
            </a:r>
            <a:r>
              <a:rPr lang="nl-NL" sz="2400" dirty="0" err="1">
                <a:solidFill>
                  <a:srgbClr val="FF8000"/>
                </a:solidFill>
              </a:rPr>
              <a:t>GreenHome</a:t>
            </a:r>
            <a:br>
              <a:rPr lang="nl-NL" sz="3600" dirty="0"/>
            </a:br>
            <a:r>
              <a:rPr lang="nl-NL" sz="2400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A8321-AEB8-432E-8152-EF0A6962F99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23528" y="1720501"/>
            <a:ext cx="7313935" cy="1631216"/>
          </a:xfrm>
          <a:prstGeom prst="rect">
            <a:avLst/>
          </a:prstGeom>
          <a:noFill/>
        </p:spPr>
        <p:txBody>
          <a:bodyPr wrap="square" lIns="0" rIns="0" rtlCol="0" anchor="t" anchorCtr="0">
            <a:spAutoFit/>
          </a:bodyPr>
          <a:lstStyle/>
          <a:p>
            <a:r>
              <a:rPr lang="nl-NL" sz="2000" dirty="0"/>
              <a:t>Met de </a:t>
            </a:r>
            <a:r>
              <a:rPr lang="nl-NL" sz="2000" dirty="0" err="1"/>
              <a:t>HuisScan</a:t>
            </a:r>
            <a:r>
              <a:rPr lang="nl-NL" sz="2000" dirty="0"/>
              <a:t> van </a:t>
            </a:r>
            <a:r>
              <a:rPr lang="nl-NL" sz="2000" dirty="0" err="1"/>
              <a:t>GreenHome</a:t>
            </a:r>
            <a:r>
              <a:rPr lang="nl-NL" sz="2000" dirty="0"/>
              <a:t> ziet u direct wat voor uw woning goede energiebesparende maatregelen zijn. En hoeveel u daarmee kunt besparen. Ook komt u in contact met lokale ondernemers die energiebesparende maatregelen voor u kunnen uitvoeren. Zo wordt het verduurzamen van uw huis een stuk gemakkelijker.</a:t>
            </a:r>
            <a:endParaRPr lang="nl-NL" sz="2000" b="1" dirty="0">
              <a:solidFill>
                <a:srgbClr val="002060"/>
              </a:solidFill>
            </a:endParaRPr>
          </a:p>
        </p:txBody>
      </p:sp>
      <p:pic>
        <p:nvPicPr>
          <p:cNvPr id="5" name="Afbeelding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716214"/>
            <a:ext cx="8379753" cy="21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B103-2FB7-7A48-B0B5-AB568EB1053F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27" name="Afbeelding 26"/>
          <p:cNvPicPr/>
          <p:nvPr/>
        </p:nvPicPr>
        <p:blipFill>
          <a:blip r:embed="rId3"/>
          <a:stretch>
            <a:fillRect/>
          </a:stretch>
        </p:blipFill>
        <p:spPr>
          <a:xfrm>
            <a:off x="182562" y="330200"/>
            <a:ext cx="2243138" cy="796981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358871"/>
            <a:ext cx="4698999" cy="3531828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58" y="2316880"/>
            <a:ext cx="4572058" cy="3573819"/>
          </a:xfrm>
          <a:prstGeom prst="rect">
            <a:avLst/>
          </a:prstGeom>
        </p:spPr>
      </p:pic>
      <p:sp>
        <p:nvSpPr>
          <p:cNvPr id="10" name="Pijl-rechts 4"/>
          <p:cNvSpPr txBox="1"/>
          <p:nvPr/>
        </p:nvSpPr>
        <p:spPr>
          <a:xfrm>
            <a:off x="1" y="5890698"/>
            <a:ext cx="9144115" cy="444701"/>
          </a:xfrm>
          <a:prstGeom prst="rect">
            <a:avLst/>
          </a:prstGeom>
          <a:solidFill>
            <a:srgbClr val="5ABE9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254000" bIns="194557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000" b="1" kern="1200" dirty="0"/>
              <a:t>Efficiënt gebruik maken van energie met duurzame apparaten </a:t>
            </a:r>
          </a:p>
        </p:txBody>
      </p:sp>
      <p:sp>
        <p:nvSpPr>
          <p:cNvPr id="29" name="Pijl-rechts 4"/>
          <p:cNvSpPr txBox="1"/>
          <p:nvPr/>
        </p:nvSpPr>
        <p:spPr>
          <a:xfrm>
            <a:off x="-115" y="1828800"/>
            <a:ext cx="9144115" cy="530070"/>
          </a:xfrm>
          <a:prstGeom prst="rect">
            <a:avLst/>
          </a:prstGeom>
          <a:solidFill>
            <a:srgbClr val="5ABE9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254000" bIns="194557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400" b="1" kern="1200" dirty="0"/>
              <a:t>Stappenplan voor een </a:t>
            </a:r>
            <a:r>
              <a:rPr lang="nl-NL" sz="2400" b="1" dirty="0"/>
              <a:t>e</a:t>
            </a:r>
            <a:r>
              <a:rPr lang="nl-NL" sz="2400" b="1" kern="1200" dirty="0"/>
              <a:t>nergiezuinige en duurzame woning </a:t>
            </a:r>
          </a:p>
        </p:txBody>
      </p:sp>
    </p:spTree>
    <p:extLst>
      <p:ext uri="{BB962C8B-B14F-4D97-AF65-F5344CB8AC3E}">
        <p14:creationId xmlns:p14="http://schemas.microsoft.com/office/powerpoint/2010/main" val="177202936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B103-2FB7-7A48-B0B5-AB568EB1053F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9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4435" y="2132245"/>
            <a:ext cx="7637961" cy="309672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dirty="0">
                <a:cs typeface="+mn-cs"/>
              </a:rPr>
              <a:t>Eigen vermogen (bijv. spaargelden)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dirty="0">
                <a:cs typeface="+mn-cs"/>
              </a:rPr>
              <a:t>Financieren met een Hypotheek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dirty="0">
                <a:cs typeface="+mn-cs"/>
              </a:rPr>
              <a:t>Nationale en Regionale Fondsen 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dirty="0">
                <a:cs typeface="+mn-cs"/>
              </a:rPr>
              <a:t>Subsidies </a:t>
            </a:r>
            <a:r>
              <a:rPr lang="nl-NL" dirty="0">
                <a:cs typeface="+mn-cs"/>
                <a:sym typeface="Wingdings" panose="05000000000000000000" pitchFamily="2" charset="2"/>
              </a:rPr>
              <a:t> deze behandelen wij vandaag niet</a:t>
            </a:r>
            <a:endParaRPr lang="nl-NL" dirty="0">
              <a:cs typeface="+mn-cs"/>
            </a:endParaRPr>
          </a:p>
          <a:p>
            <a:pPr marL="285720" indent="-2857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285720" indent="-285720"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285720" indent="-28572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A8321-AEB8-432E-8152-EF0A6962F99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04435" y="896205"/>
            <a:ext cx="7779508" cy="1167345"/>
          </a:xfrm>
        </p:spPr>
        <p:txBody>
          <a:bodyPr/>
          <a:lstStyle/>
          <a:p>
            <a:br>
              <a:rPr lang="nl-NL" dirty="0">
                <a:solidFill>
                  <a:srgbClr val="002060"/>
                </a:solidFill>
              </a:rPr>
            </a:br>
            <a:r>
              <a:rPr lang="nl-NL" sz="3600" dirty="0"/>
              <a:t>Financiële oplossingen</a:t>
            </a:r>
            <a:br>
              <a:rPr lang="nl-NL" dirty="0">
                <a:solidFill>
                  <a:srgbClr val="002060"/>
                </a:solidFill>
              </a:rPr>
            </a:br>
            <a:r>
              <a:rPr lang="nl-NL" sz="2400" dirty="0">
                <a:solidFill>
                  <a:srgbClr val="FF8000"/>
                </a:solidFill>
              </a:rPr>
              <a:t>Financieringsopties voor energiebesparende </a:t>
            </a:r>
            <a:br>
              <a:rPr lang="nl-NL" sz="2400" dirty="0">
                <a:solidFill>
                  <a:srgbClr val="FF8000"/>
                </a:solidFill>
              </a:rPr>
            </a:br>
            <a:r>
              <a:rPr lang="nl-NL" sz="2400" dirty="0">
                <a:solidFill>
                  <a:srgbClr val="FF8000"/>
                </a:solidFill>
              </a:rPr>
              <a:t>voorzieningen </a:t>
            </a:r>
            <a:br>
              <a:rPr lang="nl-NL" dirty="0">
                <a:solidFill>
                  <a:srgbClr val="FF8000"/>
                </a:solidFill>
              </a:rPr>
            </a:br>
            <a:br>
              <a:rPr lang="nl-NL" dirty="0">
                <a:solidFill>
                  <a:srgbClr val="002060"/>
                </a:solidFill>
              </a:rPr>
            </a:br>
            <a:endParaRPr lang="nl-NL" sz="3200" dirty="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52" y="687596"/>
            <a:ext cx="6861362" cy="1167345"/>
          </a:xfrm>
        </p:spPr>
        <p:txBody>
          <a:bodyPr/>
          <a:lstStyle/>
          <a:p>
            <a:r>
              <a:rPr lang="nl-NL" sz="3600" dirty="0"/>
              <a:t>Duurzaam verbouwen</a:t>
            </a:r>
            <a:br>
              <a:rPr lang="nl-NL" sz="3600" dirty="0"/>
            </a:br>
            <a:r>
              <a:rPr lang="nl-NL" sz="2400" dirty="0">
                <a:solidFill>
                  <a:srgbClr val="FF8000"/>
                </a:solidFill>
              </a:rPr>
              <a:t>Met eigen vermogen</a:t>
            </a:r>
            <a:br>
              <a:rPr lang="nl-NL" sz="2400" dirty="0">
                <a:solidFill>
                  <a:srgbClr val="FF8000"/>
                </a:solidFill>
              </a:rPr>
            </a:br>
            <a:endParaRPr lang="nl-NL" sz="2400" dirty="0">
              <a:solidFill>
                <a:srgbClr val="FF8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452" y="1973669"/>
            <a:ext cx="7270750" cy="4203792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cs typeface="+mn-cs"/>
              </a:rPr>
              <a:t>Voordelen: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cs typeface="+mn-cs"/>
              </a:rPr>
              <a:t>Een hoger rendement ten opzichte van spaarrekening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cs typeface="+mn-cs"/>
              </a:rPr>
              <a:t>Eenvoudig zelf te regelen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cs typeface="+mn-cs"/>
              </a:rPr>
              <a:t>Geen kosten voor financiering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cs typeface="+mn-cs"/>
              </a:rPr>
              <a:t>Telt niet (mee) bij vermogen in box 3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cs typeface="+mn-cs"/>
              </a:rPr>
              <a:t>Lagere maandlasten door een lagere energierekening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cs typeface="+mn-cs"/>
              </a:rPr>
              <a:t>Een waardevermeerdering van uw huis zonder dat uw schuld stijgt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 marL="285720" indent="-2857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20" indent="-285720"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285720" indent="-28572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A8321-AEB8-432E-8152-EF0A6962F99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39892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084321721765c1e78434b475a698ad93964e1a"/>
  <p:tag name="ISPRING_RESOURCE_PATHS_HASH_2" val="c3f317ba7b5e1a6a7f1f4f2869da9f284492f95"/>
</p:tagLst>
</file>

<file path=ppt/theme/theme1.xml><?xml version="1.0" encoding="utf-8"?>
<a:theme xmlns:a="http://schemas.openxmlformats.org/drawingml/2006/main" name="Rabo PPT template 2_7 4x3">
  <a:themeElements>
    <a:clrScheme name="Rabobank">
      <a:dk1>
        <a:sysClr val="windowText" lastClr="000000"/>
      </a:dk1>
      <a:lt1>
        <a:sysClr val="window" lastClr="FFFFFF"/>
      </a:lt1>
      <a:dk2>
        <a:srgbClr val="000099"/>
      </a:dk2>
      <a:lt2>
        <a:srgbClr val="EAEAEA"/>
      </a:lt2>
      <a:accent1>
        <a:srgbClr val="000099"/>
      </a:accent1>
      <a:accent2>
        <a:srgbClr val="FD6400"/>
      </a:accent2>
      <a:accent3>
        <a:srgbClr val="90D1E3"/>
      </a:accent3>
      <a:accent4>
        <a:srgbClr val="AB9D70"/>
      </a:accent4>
      <a:accent5>
        <a:srgbClr val="133359"/>
      </a:accent5>
      <a:accent6>
        <a:srgbClr val="80BA27"/>
      </a:accent6>
      <a:hlink>
        <a:srgbClr val="C8009C"/>
      </a:hlink>
      <a:folHlink>
        <a:srgbClr val="5E6A71"/>
      </a:folHlink>
    </a:clrScheme>
    <a:fontScheme name="Rabobank 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AEAEA"/>
        </a:solidFill>
        <a:ln w="12700" cap="rnd">
          <a:solidFill>
            <a:srgbClr val="EAEAEA"/>
          </a:solidFill>
          <a:tailEnd type="none"/>
        </a:ln>
        <a:effectLst/>
      </a:spPr>
      <a:bodyPr rtlCol="0" anchor="ctr"/>
      <a:lstStyle>
        <a:defPPr algn="ctr">
          <a:defRPr smtClean="0">
            <a:solidFill>
              <a:srgbClr val="5E6A71"/>
            </a:solidFill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 cap="rnd"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rIns="0" rtlCol="0" anchor="t" anchorCtr="0">
        <a:spAutoFit/>
      </a:bodyPr>
      <a:lstStyle>
        <a:defPPr algn="ctr">
          <a:defRPr dirty="0" smtClean="0">
            <a:solidFill>
              <a:srgbClr val="5E6A71"/>
            </a:solidFill>
          </a:defRPr>
        </a:defPPr>
      </a:lstStyle>
    </a:txDef>
  </a:objectDefaults>
  <a:extraClrSchemeLst/>
  <a:custClrLst>
    <a:custClr name="Pioenroze">
      <a:srgbClr val="C8009C"/>
    </a:custClr>
    <a:custClr name="Granietgrijs">
      <a:srgbClr val="5E6A71"/>
    </a:custClr>
    <a:custClr name="Lippenstiftrood">
      <a:srgbClr val="D6083B"/>
    </a:custClr>
    <a:custClr name="Lichtgrijs">
      <a:srgbClr val="DCDDDE"/>
    </a:custClr>
  </a:custClrLst>
  <a:extLst>
    <a:ext uri="{05A4C25C-085E-4340-85A3-A5531E510DB2}">
      <thm15:themeFamily xmlns:thm15="http://schemas.microsoft.com/office/thememl/2012/main" name="Rabo PPT template 2_7 4x3.potx" id="{74181331-ECEC-46EE-A228-C180F2DC050A}" vid="{34596B63-0AA6-4449-AD6A-0AE74736EC29}"/>
    </a:ext>
  </a:extLst>
</a:theme>
</file>

<file path=ppt/theme/theme2.xml><?xml version="1.0" encoding="utf-8"?>
<a:theme xmlns:a="http://schemas.openxmlformats.org/drawingml/2006/main" name="2_Rabo PPT template 2_1 4x3">
  <a:themeElements>
    <a:clrScheme name="Aangepast 7">
      <a:dk1>
        <a:sysClr val="windowText" lastClr="000000"/>
      </a:dk1>
      <a:lt1>
        <a:sysClr val="window" lastClr="FFFFFF"/>
      </a:lt1>
      <a:dk2>
        <a:srgbClr val="000099"/>
      </a:dk2>
      <a:lt2>
        <a:srgbClr val="EAEAEA"/>
      </a:lt2>
      <a:accent1>
        <a:srgbClr val="000099"/>
      </a:accent1>
      <a:accent2>
        <a:srgbClr val="FF6600"/>
      </a:accent2>
      <a:accent3>
        <a:srgbClr val="739ABC"/>
      </a:accent3>
      <a:accent4>
        <a:srgbClr val="BF2296"/>
      </a:accent4>
      <a:accent5>
        <a:srgbClr val="83B93B"/>
      </a:accent5>
      <a:accent6>
        <a:srgbClr val="C0C0C0"/>
      </a:accent6>
      <a:hlink>
        <a:srgbClr val="000099"/>
      </a:hlink>
      <a:folHlink>
        <a:srgbClr val="4B92DB"/>
      </a:folHlink>
    </a:clrScheme>
    <a:fontScheme name="Rabobank 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 cap="flat" cmpd="sng" algn="ctr">
          <a:noFill/>
          <a:prstDash val="solid"/>
        </a:ln>
        <a:effectLst/>
      </a:spPr>
      <a:bodyPr rot="0" spcFirstLastPara="0" vertOverflow="overflow" horzOverflow="overflow" vert="horz" wrap="square" lIns="72000" tIns="90000" rIns="7200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eaLnBrk="1" fontAlgn="auto" latinLnBrk="0" hangingPunct="1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ea typeface="+mn-ea"/>
            <a:cs typeface="Myriad Pro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 anchor="t" anchorCtr="0">
        <a:spAutoFit/>
      </a:bodyPr>
      <a:lstStyle>
        <a:defPPr algn="ctr">
          <a:defRPr sz="16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eren_OnderwerpTaxHTField0 xmlns="4633c2bc-e5ed-4624-9c16-523eeb8bde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Wonen</TermName>
          <TermId xmlns="http://schemas.microsoft.com/office/infopath/2007/PartnerControls">c68f26b5-3940-4036-aea2-803f50a72094</TermId>
        </TermInfo>
        <TermInfo xmlns="http://schemas.microsoft.com/office/infopath/2007/PartnerControls">
          <TermName xmlns="http://schemas.microsoft.com/office/infopath/2007/PartnerControls">Energiezuinig en duurzaam wonen</TermName>
          <TermId xmlns="http://schemas.microsoft.com/office/infopath/2007/PartnerControls">b901e2c2-e6ec-4d48-85e7-f4d9abf19e2a</TermId>
        </TermInfo>
        <TermInfo xmlns="http://schemas.microsoft.com/office/infopath/2007/PartnerControls">
          <TermName xmlns="http://schemas.microsoft.com/office/infopath/2007/PartnerControls">Geld Nodig Particulieren</TermName>
          <TermId xmlns="http://schemas.microsoft.com/office/infopath/2007/PartnerControls">249700d5-6bdf-4c0b-916e-cfa9c89258a9</TermId>
        </TermInfo>
      </Terms>
    </Informeren_OnderwerpTaxHTField0>
    <TaxCatchAll xmlns="83511456-6b74-4e88-abe6-7de6e0aad52b">
      <Value>4231</Value>
      <Value>4366</Value>
      <Value>2801</Value>
      <Value>4599</Value>
      <Value>3748</Value>
      <Value>4563</Value>
      <Value>4596</Value>
      <Value>4598</Value>
      <Value>2</Value>
      <Value>18</Value>
      <Value>4597</Value>
    </TaxCatchAll>
    <Informeren_RelatedLinks xmlns="b77eecf8-80ac-4bbe-b379-1af1ba2e02fb" xsi:nil="true"/>
    <Informeren_DocumentType xmlns="799fe5f1-50ac-42fa-b1d1-39cd5a76fa78">Overzicht</Informeren_DocumentType>
    <Informeren_Archived xmlns="799fe5f1-50ac-42fa-b1d1-39cd5a76fa78">false</Informeren_Archived>
    <TaxKeywordTaxHTField xmlns="83511456-6b74-4e88-abe6-7de6e0aad5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Hypothecaire financieringen</TermName>
          <TermId xmlns="http://schemas.microsoft.com/office/infopath/2007/PartnerControls">24837104-8c13-457e-b05f-3b4a065c7b80</TermId>
        </TermInfo>
        <TermInfo xmlns="http://schemas.microsoft.com/office/infopath/2007/PartnerControls">
          <TermName xmlns="http://schemas.microsoft.com/office/infopath/2007/PartnerControls">Energiezuinig ＆ duurzaam wonen</TermName>
          <TermId xmlns="http://schemas.microsoft.com/office/infopath/2007/PartnerControls">8c6053d9-496e-4c29-bef5-b0a550dea573</TermId>
        </TermInfo>
        <TermInfo xmlns="http://schemas.microsoft.com/office/infopath/2007/PartnerControls">
          <TermName xmlns="http://schemas.microsoft.com/office/infopath/2007/PartnerControls">GreenHome</TermName>
          <TermId xmlns="http://schemas.microsoft.com/office/infopath/2007/PartnerControls">7cf1896e-baff-451d-b37b-bca7bca9f15a</TermId>
        </TermInfo>
        <TermInfo xmlns="http://schemas.microsoft.com/office/infopath/2007/PartnerControls">
          <TermName xmlns="http://schemas.microsoft.com/office/infopath/2007/PartnerControls">Woningverduurzaming</TermName>
          <TermId xmlns="http://schemas.microsoft.com/office/infopath/2007/PartnerControls">434e1da1-a26f-4b22-96e0-dc83e4d288c9</TermId>
        </TermInfo>
        <TermInfo xmlns="http://schemas.microsoft.com/office/infopath/2007/PartnerControls">
          <TermName xmlns="http://schemas.microsoft.com/office/infopath/2007/PartnerControls">EBV</TermName>
          <TermId xmlns="http://schemas.microsoft.com/office/infopath/2007/PartnerControls">bcc64e7b-d41a-4d62-987c-08b5ab9025a6</TermId>
        </TermInfo>
        <TermInfo xmlns="http://schemas.microsoft.com/office/infopath/2007/PartnerControls">
          <TermName xmlns="http://schemas.microsoft.com/office/infopath/2007/PartnerControls">Hypotheek woningverduurzaming</TermName>
          <TermId xmlns="http://schemas.microsoft.com/office/infopath/2007/PartnerControls">3f7f79a0-d66a-41fb-a2db-5dcfb16c297f</TermId>
        </TermInfo>
        <TermInfo xmlns="http://schemas.microsoft.com/office/infopath/2007/PartnerControls">
          <TermName xmlns="http://schemas.microsoft.com/office/infopath/2007/PartnerControls">＂GroenDepot</TermName>
          <TermId xmlns="http://schemas.microsoft.com/office/infopath/2007/PartnerControls">202da720-9b26-4072-8a7e-e272765d8821</TermId>
        </TermInfo>
        <TermInfo xmlns="http://schemas.microsoft.com/office/infopath/2007/PartnerControls">
          <TermName xmlns="http://schemas.microsoft.com/office/infopath/2007/PartnerControls">GroenHypotheek</TermName>
          <TermId xmlns="http://schemas.microsoft.com/office/infopath/2007/PartnerControls">be1fc6fd-b2e6-488b-980a-0882cef552fa</TermId>
        </TermInfo>
      </Terms>
    </TaxKeywordTaxHTField>
    <Nieuwopsite xmlns="b77eecf8-80ac-4bbe-b379-1af1ba2e02fb">false</Nieuwopsite>
    <Informeren_PublishedOnPage xmlns="4633c2bc-e5ed-4624-9c16-523eeb8bde8c">false</Informeren_PublishedOnPage>
    <RaboWeb_DocumentIDProviderLinkID xmlns="64774fd4-75f0-4501-972b-c2d7279a58e2">75af1096-c885-e811-8101-005056bb2651</RaboWeb_DocumentIDProviderLinkID>
    <_dlc_DocId xmlns="83511456-6b74-4e88-abe6-7de6e0aad52b">RABO-RW-2018-00044720</_dlc_DocId>
    <_dlc_DocIdUrl xmlns="83511456-6b74-4e88-abe6-7de6e0aad52b">
      <Url>http://raboweb.rabobank.nl/particulieren/Geld-Nodig/Wonen/zorgeloos_wonen/_layouts/15/DocIdRedir.aspx?ID=RABO-RW-2018-00044720</Url>
      <Description>RABO-RW-2018-00044720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formeren document" ma:contentTypeID="0x010100AF6A9BAAB2FE4D2D9E5819A2B9E89A1000901E832F1EDC7D4097B598A382AC0EB4" ma:contentTypeVersion="0" ma:contentTypeDescription="Standaard document met Rabobank metadata" ma:contentTypeScope="" ma:versionID="6482031962f56c3a4902704b7877759d">
  <xsd:schema xmlns:xsd="http://www.w3.org/2001/XMLSchema" xmlns:xs="http://www.w3.org/2001/XMLSchema" xmlns:p="http://schemas.microsoft.com/office/2006/metadata/properties" xmlns:ns2="4633c2bc-e5ed-4624-9c16-523eeb8bde8c" xmlns:ns3="83511456-6b74-4e88-abe6-7de6e0aad52b" xmlns:ns4="b77eecf8-80ac-4bbe-b379-1af1ba2e02fb" xmlns:ns5="64774fd4-75f0-4501-972b-c2d7279a58e2" xmlns:ns6="799fe5f1-50ac-42fa-b1d1-39cd5a76fa78" targetNamespace="http://schemas.microsoft.com/office/2006/metadata/properties" ma:root="true" ma:fieldsID="8451df8b76832319206dede868ed078b" ns2:_="" ns3:_="" ns4:_="" ns5:_="" ns6:_="">
    <xsd:import namespace="4633c2bc-e5ed-4624-9c16-523eeb8bde8c"/>
    <xsd:import namespace="83511456-6b74-4e88-abe6-7de6e0aad52b"/>
    <xsd:import namespace="b77eecf8-80ac-4bbe-b379-1af1ba2e02fb"/>
    <xsd:import namespace="64774fd4-75f0-4501-972b-c2d7279a58e2"/>
    <xsd:import namespace="799fe5f1-50ac-42fa-b1d1-39cd5a76fa78"/>
    <xsd:element name="properties">
      <xsd:complexType>
        <xsd:sequence>
          <xsd:element name="documentManagement">
            <xsd:complexType>
              <xsd:all>
                <xsd:element ref="ns2:Informeren_OnderwerpTaxHTField0" minOccurs="0"/>
                <xsd:element ref="ns3:TaxKeywordTaxHTField" minOccurs="0"/>
                <xsd:element ref="ns3:TaxCatchAll" minOccurs="0"/>
                <xsd:element ref="ns3:TaxCatchAllLabel" minOccurs="0"/>
                <xsd:element ref="ns4:Nieuwopsite" minOccurs="0"/>
                <xsd:element ref="ns2:Informeren_PublishedOnPage" minOccurs="0"/>
                <xsd:element ref="ns4:Informeren_RelatedLinks" minOccurs="0"/>
                <xsd:element ref="ns5:RaboWeb_DocumentIDProviderLinkID" minOccurs="0"/>
                <xsd:element ref="ns3:_dlc_DocId" minOccurs="0"/>
                <xsd:element ref="ns3:_dlc_DocIdUrl" minOccurs="0"/>
                <xsd:element ref="ns3:_dlc_DocIdPersistId" minOccurs="0"/>
                <xsd:element ref="ns6:Informeren_Archived" minOccurs="0"/>
                <xsd:element ref="ns6:Informeren_Document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33c2bc-e5ed-4624-9c16-523eeb8bde8c" elementFormDefault="qualified">
    <xsd:import namespace="http://schemas.microsoft.com/office/2006/documentManagement/types"/>
    <xsd:import namespace="http://schemas.microsoft.com/office/infopath/2007/PartnerControls"/>
    <xsd:element name="Informeren_OnderwerpTaxHTField0" ma:index="8" ma:taxonomy="true" ma:internalName="Informeren_OnderwerpTaxHTField0" ma:taxonomyFieldName="Informeren_Onderwerp" ma:displayName="Onderwerp" ma:default="" ma:fieldId="{71d04e48-cfbc-4201-a4aa-7125085f2e6b}" ma:taxonomyMulti="true" ma:sspId="69e3832b-2da5-4b71-ac8e-7c2699b8ac87" ma:termSetId="ce0215f4-d4cb-41c9-9275-385f8f8ceea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formeren_PublishedOnPage" ma:index="15" nillable="true" ma:displayName="Gepubliceerd op pagina" ma:default="0" ma:description="Geeft aan of een document is gepubliceerd op een pagina." ma:hidden="true" ma:internalName="Informeren_PublishedOnPag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11456-6b74-4e88-abe6-7de6e0aad52b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1" nillable="true" ma:taxonomy="true" ma:internalName="TaxKeywordTaxHTField" ma:taxonomyFieldName="TaxKeyword" ma:displayName="Trefwoorden" ma:fieldId="{23f27201-bee3-471e-b2e7-b64fd8b7ca38}" ma:taxonomyMulti="true" ma:sspId="69e3832b-2da5-4b71-ac8e-7c2699b8ac8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9a6427b6-974f-477d-8db9-e0422c448eb1}" ma:internalName="TaxCatchAll" ma:showField="CatchAllData" ma:web="799fe5f1-50ac-42fa-b1d1-39cd5a76fa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9a6427b6-974f-477d-8db9-e0422c448eb1}" ma:internalName="TaxCatchAllLabel" ma:readOnly="true" ma:showField="CatchAllDataLabel" ma:web="799fe5f1-50ac-42fa-b1d1-39cd5a76fa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7eecf8-80ac-4bbe-b379-1af1ba2e02fb" elementFormDefault="qualified">
    <xsd:import namespace="http://schemas.microsoft.com/office/2006/documentManagement/types"/>
    <xsd:import namespace="http://schemas.microsoft.com/office/infopath/2007/PartnerControls"/>
    <xsd:element name="Nieuwopsite" ma:index="14" nillable="true" ma:displayName="Nieuw en gewijzigd" ma:default="1" ma:description="Vink deze optie aan wanneer (wijzigingen op) deze pagina/document opgenomen moeten worden in het Nieuw en gewijzigd webpart op de homepage" ma:internalName="Nieuwopsite">
      <xsd:simpleType>
        <xsd:restriction base="dms:Boolean"/>
      </xsd:simpleType>
    </xsd:element>
    <xsd:element name="Informeren_RelatedLinks" ma:index="16" nillable="true" ma:displayName="Gepubliceerd op" ma:description="Geeft een overzicht waar dit document is gepubliceerd" ma:internalName="Informeren_RelatedLinks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74fd4-75f0-4501-972b-c2d7279a58e2" elementFormDefault="qualified">
    <xsd:import namespace="http://schemas.microsoft.com/office/2006/documentManagement/types"/>
    <xsd:import namespace="http://schemas.microsoft.com/office/infopath/2007/PartnerControls"/>
    <xsd:element name="RaboWeb_DocumentIDProviderLinkID" ma:index="17" nillable="true" ma:displayName="Document ID LinkID" ma:description="Rabobank Document ID Provider metadata voor terugvinden van de juiste Link in het systeem." ma:hidden="true" ma:internalName="RaboWeb_DocumentIDProviderLink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fe5f1-50ac-42fa-b1d1-39cd5a76fa78" elementFormDefault="qualified">
    <xsd:import namespace="http://schemas.microsoft.com/office/2006/documentManagement/types"/>
    <xsd:import namespace="http://schemas.microsoft.com/office/infopath/2007/PartnerControls"/>
    <xsd:element name="Informeren_Archived" ma:index="21" nillable="true" ma:displayName="Gearchiveerd" ma:default="0" ma:description="Geeft aan of een document is gearchiveerd." ma:internalName="Informeren_Archived">
      <xsd:simpleType>
        <xsd:restriction base="dms:Boolean"/>
      </xsd:simpleType>
    </xsd:element>
    <xsd:element name="Informeren_DocumentType" ma:index="22" ma:displayName="Documenttype" ma:format="Dropdown" ma:internalName="Informeren_DocumentType">
      <xsd:simpleType>
        <xsd:restriction base="dms:Choice">
          <xsd:enumeration value="Advies"/>
          <xsd:enumeration value="Analyse"/>
          <xsd:enumeration value="Beleidsdocument"/>
          <xsd:enumeration value="Beschrijving"/>
          <xsd:enumeration value="Best Practice"/>
          <xsd:enumeration value="Brief"/>
          <xsd:enumeration value="Dossier"/>
          <xsd:enumeration value="Formulier"/>
          <xsd:enumeration value="Functieprofiel"/>
          <xsd:enumeration value="Handboek"/>
          <xsd:enumeration value="Handleiding"/>
          <xsd:enumeration value="Instructie"/>
          <xsd:enumeration value="Klantinformatie"/>
          <xsd:enumeration value="Nota"/>
          <xsd:enumeration value="Notulen"/>
          <xsd:enumeration value="Opdracht"/>
          <xsd:enumeration value="Organogram"/>
          <xsd:enumeration value="Overeenkomst"/>
          <xsd:enumeration value="Overig"/>
          <xsd:enumeration value="Plan"/>
          <xsd:enumeration value="Planning"/>
          <xsd:enumeration value="Proces"/>
          <xsd:enumeration value="Rapportage"/>
          <xsd:enumeration value="Regel of wet"/>
          <xsd:enumeration value="Sjabloon"/>
          <xsd:enumeration value="Toelichting"/>
          <xsd:enumeration value="Verslag"/>
          <xsd:enumeration value="Voorschrift"/>
          <xsd:enumeration value="Vraag en antwoor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/>
    <Synchronization>Asynchronous</Synchronization>
    <Type>10001</Type>
    <SequenceNumber>10000</SequenceNumber>
    <Assembly>Rabobank.SP2010.BasisPlatform.DocumentManagement.DocumentIDProvider, Version=1.0.0.0, Culture=neutral, PublicKeyToken=971e7dce0acfce6e</Assembly>
    <Class>Rabobank.SP2010.BasisPlatform.DocumentManagement.DocumentIDProvider.ItemEventHandler</Class>
    <Data/>
    <Filter/>
  </Receiver>
  <Receiver>
    <Name/>
    <Synchronization>Asynchronous</Synchronization>
    <Type>10002</Type>
    <SequenceNumber>10000</SequenceNumber>
    <Assembly>Rabobank.SP2010.BasisPlatform.DocumentManagement.DocumentIDProvider, Version=1.0.0.0, Culture=neutral, PublicKeyToken=971e7dce0acfce6e</Assembly>
    <Class>Rabobank.SP2010.BasisPlatform.DocumentManagement.DocumentIDProvider.ItemEventHandler</Class>
    <Data/>
    <Filter/>
  </Receiver>
  <Receiver>
    <Name/>
    <Synchronization>Asynchronous</Synchronization>
    <Type>10009</Type>
    <SequenceNumber>10000</SequenceNumber>
    <Assembly>Rabobank.SP2010.BasisPlatform.DocumentManagement.DocumentIDProvider, Version=1.0.0.0, Culture=neutral, PublicKeyToken=971e7dce0acfce6e</Assembly>
    <Class>Rabobank.SP2010.BasisPlatform.DocumentManagement.DocumentIDProvider.ItemEventHandler</Class>
    <Data/>
    <Filter/>
  </Receiver>
  <Receiver>
    <Name/>
    <Synchronization>Synchronous</Synchronization>
    <Type>3</Type>
    <SequenceNumber>10000</SequenceNumber>
    <Assembly>Rabobank.SP2010.BasisPlatform.DocumentManagement.DocumentIDProvider, Version=1.0.0.0, Culture=neutral, PublicKeyToken=971e7dce0acfce6e</Assembly>
    <Class>Rabobank.SP2010.BasisPlatform.DocumentManagement.DocumentIDProvider.ItemEventHandler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25F88D9-B5F9-4165-AC2D-EE4685BA86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1FE714-D3A5-4DC3-BBD8-647AA70D5289}">
  <ds:schemaRefs>
    <ds:schemaRef ds:uri="http://schemas.openxmlformats.org/package/2006/metadata/core-properties"/>
    <ds:schemaRef ds:uri="4633c2bc-e5ed-4624-9c16-523eeb8bde8c"/>
    <ds:schemaRef ds:uri="b77eecf8-80ac-4bbe-b379-1af1ba2e02fb"/>
    <ds:schemaRef ds:uri="http://schemas.microsoft.com/office/infopath/2007/PartnerControls"/>
    <ds:schemaRef ds:uri="799fe5f1-50ac-42fa-b1d1-39cd5a76fa78"/>
    <ds:schemaRef ds:uri="83511456-6b74-4e88-abe6-7de6e0aad52b"/>
    <ds:schemaRef ds:uri="http://www.w3.org/XML/1998/namespace"/>
    <ds:schemaRef ds:uri="http://schemas.microsoft.com/office/2006/documentManagement/types"/>
    <ds:schemaRef ds:uri="64774fd4-75f0-4501-972b-c2d7279a58e2"/>
    <ds:schemaRef ds:uri="http://schemas.microsoft.com/office/2006/metadata/properties"/>
    <ds:schemaRef ds:uri="http://purl.org/dc/dcmitype/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599E47F-0086-4376-BEBC-80E31B7BF1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33c2bc-e5ed-4624-9c16-523eeb8bde8c"/>
    <ds:schemaRef ds:uri="83511456-6b74-4e88-abe6-7de6e0aad52b"/>
    <ds:schemaRef ds:uri="b77eecf8-80ac-4bbe-b379-1af1ba2e02fb"/>
    <ds:schemaRef ds:uri="64774fd4-75f0-4501-972b-c2d7279a58e2"/>
    <ds:schemaRef ds:uri="799fe5f1-50ac-42fa-b1d1-39cd5a76fa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1BF212A-BF17-4BB7-8B97-E7C08EAF137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Rabo PPT template 2_7 4x3</Template>
  <TotalTime>2031</TotalTime>
  <Words>476</Words>
  <Application>Microsoft Office PowerPoint</Application>
  <PresentationFormat>On-screen Show (4:3)</PresentationFormat>
  <Paragraphs>155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Corbel</vt:lpstr>
      <vt:lpstr>Lucida Grande</vt:lpstr>
      <vt:lpstr>Mongolian Baiti</vt:lpstr>
      <vt:lpstr>Myriad Pro</vt:lpstr>
      <vt:lpstr>Myriad Pro Light</vt:lpstr>
      <vt:lpstr>Times New Roman</vt:lpstr>
      <vt:lpstr>Wingdings</vt:lpstr>
      <vt:lpstr>Rabo PPT template 2_7 4x3</vt:lpstr>
      <vt:lpstr>2_Rabo PPT template 2_1 4x3</vt:lpstr>
      <vt:lpstr> Duurzaam wonen </vt:lpstr>
      <vt:lpstr>PowerPoint Presentation</vt:lpstr>
      <vt:lpstr>Woningmarkt 2050: 75% is nu al gebouwd </vt:lpstr>
      <vt:lpstr> Energie labels van woningen met  een Rabobankhypotheek </vt:lpstr>
      <vt:lpstr> Benieuwd waarop u kunt besparen? Doe de gratis Huis Scan van GreenHome  </vt:lpstr>
      <vt:lpstr>PowerPoint Presentation</vt:lpstr>
      <vt:lpstr>PowerPoint Presentation</vt:lpstr>
      <vt:lpstr> Financiële oplossingen Financieringsopties voor energiebesparende  voorzieningen   </vt:lpstr>
      <vt:lpstr>Duurzaam verbouwen Met eigen vermogen </vt:lpstr>
      <vt:lpstr>PowerPoint Presentation</vt:lpstr>
      <vt:lpstr>Duurzaam verbouwen Met een extra hypotheek</vt:lpstr>
      <vt:lpstr>Extra lenen  Op basis van de woningwaarde </vt:lpstr>
      <vt:lpstr>Duurzaam verbouwen Met een Rabobank Hypotheek </vt:lpstr>
      <vt:lpstr>Rabobank Groendepot  Op basis van energiebespaarbudget </vt:lpstr>
      <vt:lpstr>Duurzaam verbouwen Met een Rabobank Hypotheek </vt:lpstr>
      <vt:lpstr>Financiële oplossingen Duurzaam verbouwen met een Energiebespaarlening</vt:lpstr>
      <vt:lpstr>.</vt:lpstr>
    </vt:vector>
  </TitlesOfParts>
  <Company>Rabobank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financieringsmogelijkheden Duurzaam Wonen</dc:title>
  <dc:creator>Arie Blokland</dc:creator>
  <cp:keywords>Hypotheek woningverduurzaming; Woningverduurzaming; GreenHome; Hypothecaire financieringen; EBV; Energiezuinig ＆ duurzaam wonen; GroenHypotheek; ＂GroenDepot</cp:keywords>
  <cp:lastModifiedBy>van Helfteren, Joyce (NL - Rotterdam)</cp:lastModifiedBy>
  <cp:revision>127</cp:revision>
  <cp:lastPrinted>2018-09-19T10:54:58Z</cp:lastPrinted>
  <dcterms:created xsi:type="dcterms:W3CDTF">2018-07-02T08:48:36Z</dcterms:created>
  <dcterms:modified xsi:type="dcterms:W3CDTF">2018-11-15T07:00:13Z</dcterms:modified>
  <cp:version>2.1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mbMenu2">
    <vt:lpwstr>Eerste hoofdstuk</vt:lpwstr>
  </property>
  <property fmtid="{D5CDD505-2E9C-101B-9397-08002B2CF9AE}" pid="3" name="cmbMenu3">
    <vt:lpwstr>Tweede hoofdstuk</vt:lpwstr>
  </property>
  <property fmtid="{D5CDD505-2E9C-101B-9397-08002B2CF9AE}" pid="4" name="cmbMenu4">
    <vt:lpwstr>Derde hoofdstuk</vt:lpwstr>
  </property>
  <property fmtid="{D5CDD505-2E9C-101B-9397-08002B2CF9AE}" pid="5" name="cmbMenu5">
    <vt:lpwstr>Vierde hoofdstuk</vt:lpwstr>
  </property>
  <property fmtid="{D5CDD505-2E9C-101B-9397-08002B2CF9AE}" pid="6" name="cmbMenu6">
    <vt:lpwstr>Vijfde hoofdstuk</vt:lpwstr>
  </property>
  <property fmtid="{D5CDD505-2E9C-101B-9397-08002B2CF9AE}" pid="7" name="cmbMenu7">
    <vt:lpwstr>Samenvatting</vt:lpwstr>
  </property>
  <property fmtid="{D5CDD505-2E9C-101B-9397-08002B2CF9AE}" pid="8" name="txtPag1">
    <vt:lpwstr>12</vt:lpwstr>
  </property>
  <property fmtid="{D5CDD505-2E9C-101B-9397-08002B2CF9AE}" pid="9" name="txtPag2">
    <vt:lpwstr>13</vt:lpwstr>
  </property>
  <property fmtid="{D5CDD505-2E9C-101B-9397-08002B2CF9AE}" pid="10" name="txtPag3">
    <vt:lpwstr>14</vt:lpwstr>
  </property>
  <property fmtid="{D5CDD505-2E9C-101B-9397-08002B2CF9AE}" pid="11" name="txtPag4">
    <vt:lpwstr>15</vt:lpwstr>
  </property>
  <property fmtid="{D5CDD505-2E9C-101B-9397-08002B2CF9AE}" pid="12" name="txtPag6">
    <vt:lpwstr>17</vt:lpwstr>
  </property>
  <property fmtid="{D5CDD505-2E9C-101B-9397-08002B2CF9AE}" pid="13" name="txtPag7">
    <vt:lpwstr>18</vt:lpwstr>
  </property>
  <property fmtid="{D5CDD505-2E9C-101B-9397-08002B2CF9AE}" pid="14" name="txtPag8">
    <vt:lpwstr>19</vt:lpwstr>
  </property>
  <property fmtid="{D5CDD505-2E9C-101B-9397-08002B2CF9AE}" pid="15" name="imgIcoon2">
    <vt:lpwstr>P:\PPTdesign\0pdrachtgevers\Rabobank Nederland\De PPT Templates\Iconen\Icon1.bmp</vt:lpwstr>
  </property>
  <property fmtid="{D5CDD505-2E9C-101B-9397-08002B2CF9AE}" pid="16" name="imgIcoon3">
    <vt:lpwstr>P:\PPTdesign\0pdrachtgevers\Rabobank Nederland\De PPT Templates\Iconen\Icon2.bmp</vt:lpwstr>
  </property>
  <property fmtid="{D5CDD505-2E9C-101B-9397-08002B2CF9AE}" pid="17" name="imgIcoon4">
    <vt:lpwstr>P:\PPTdesign\0pdrachtgevers\Rabobank Nederland\De PPT Templates\Iconen\Icon3.bmp</vt:lpwstr>
  </property>
  <property fmtid="{D5CDD505-2E9C-101B-9397-08002B2CF9AE}" pid="18" name="imgIcoon5">
    <vt:lpwstr>P:\PPTdesign\0pdrachtgevers\Rabobank Nederland\De PPT Templates\Iconen\Icon4.bmp</vt:lpwstr>
  </property>
  <property fmtid="{D5CDD505-2E9C-101B-9397-08002B2CF9AE}" pid="19" name="imgIcoon6">
    <vt:lpwstr>P:\PPTdesign\0pdrachtgevers\Rabobank Nederland\De PPT Templates\Iconen\Icon5.bmp</vt:lpwstr>
  </property>
  <property fmtid="{D5CDD505-2E9C-101B-9397-08002B2CF9AE}" pid="20" name="imgIcoon7">
    <vt:lpwstr>P:\PPTdesign\0pdrachtgevers\Rabobank Nederland\De PPT Templates\Iconen\Icon29.bmp</vt:lpwstr>
  </property>
  <property fmtid="{D5CDD505-2E9C-101B-9397-08002B2CF9AE}" pid="21" name="imgIcoon8">
    <vt:lpwstr>P:\PPTdesign\0pdrachtgevers\Rabobank Nederland\De PPT Templates\Iconen\Icon15.bmp</vt:lpwstr>
  </property>
  <property fmtid="{D5CDD505-2E9C-101B-9397-08002B2CF9AE}" pid="22" name="txtPag5">
    <vt:lpwstr>16</vt:lpwstr>
  </property>
  <property fmtid="{D5CDD505-2E9C-101B-9397-08002B2CF9AE}" pid="23" name="imgIcoon9">
    <vt:lpwstr>P:\PPTdesign\0pdrachtgevers\Rabobank Nederland\De PPT Templates\Iconen\Icon12.bmp</vt:lpwstr>
  </property>
  <property fmtid="{D5CDD505-2E9C-101B-9397-08002B2CF9AE}" pid="24" name="txtPag9">
    <vt:lpwstr>20</vt:lpwstr>
  </property>
  <property fmtid="{D5CDD505-2E9C-101B-9397-08002B2CF9AE}" pid="25" name="cmbMenu8">
    <vt:lpwstr>Afsluiting</vt:lpwstr>
  </property>
  <property fmtid="{D5CDD505-2E9C-101B-9397-08002B2CF9AE}" pid="26" name="cmbMenu1">
    <vt:lpwstr>Inleiding</vt:lpwstr>
  </property>
  <property fmtid="{D5CDD505-2E9C-101B-9397-08002B2CF9AE}" pid="27" name="imgIcoon1">
    <vt:lpwstr>P:\PPTdesign\0pdrachtgevers\Rabobank Nederland\De PPT Templates\Iconen\Icon30.bmp</vt:lpwstr>
  </property>
  <property fmtid="{D5CDD505-2E9C-101B-9397-08002B2CF9AE}" pid="28" name="cmbMenu9">
    <vt:lpwstr>Test</vt:lpwstr>
  </property>
  <property fmtid="{D5CDD505-2E9C-101B-9397-08002B2CF9AE}" pid="29" name="nieuw">
    <vt:lpwstr>nee</vt:lpwstr>
  </property>
  <property fmtid="{D5CDD505-2E9C-101B-9397-08002B2CF9AE}" pid="30" name="ContentTypeId">
    <vt:lpwstr>0x010100AF6A9BAAB2FE4D2D9E5819A2B9E89A1000901E832F1EDC7D4097B598A382AC0EB4</vt:lpwstr>
  </property>
  <property fmtid="{D5CDD505-2E9C-101B-9397-08002B2CF9AE}" pid="31" name="_dlc_DocIdItemGuid">
    <vt:lpwstr>d09a1b1f-1a36-466c-b871-91c2ebe71052</vt:lpwstr>
  </property>
  <property fmtid="{D5CDD505-2E9C-101B-9397-08002B2CF9AE}" pid="32" name="TaxKeyword">
    <vt:lpwstr>3748;#Hypothecaire financieringen|24837104-8c13-457e-b05f-3b4a065c7b80;#4366;#Energiezuinig ＆ duurzaam wonen|8c6053d9-496e-4c29-bef5-b0a550dea573;#4231;#GreenHome|7cf1896e-baff-451d-b37b-bca7bca9f15a;#4563;#Woningverduurzaming|434e1da1-a26f-4b22-96e0-dc83</vt:lpwstr>
  </property>
  <property fmtid="{D5CDD505-2E9C-101B-9397-08002B2CF9AE}" pid="33" name="Informeren_Onderwerp">
    <vt:lpwstr>18;#Wonen|c68f26b5-3940-4036-aea2-803f50a72094;#2801;#Energiezuinig en duurzaam wonen|b901e2c2-e6ec-4d48-85e7-f4d9abf19e2a;#2;#Geld Nodig Particulieren|249700d5-6bdf-4c0b-916e-cfa9c89258a9</vt:lpwstr>
  </property>
</Properties>
</file>